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92" r:id="rId5"/>
    <p:sldId id="277" r:id="rId6"/>
    <p:sldId id="296" r:id="rId7"/>
    <p:sldId id="297" r:id="rId8"/>
    <p:sldId id="259" r:id="rId9"/>
    <p:sldId id="325" r:id="rId10"/>
    <p:sldId id="323" r:id="rId11"/>
    <p:sldId id="313" r:id="rId12"/>
    <p:sldId id="330" r:id="rId13"/>
    <p:sldId id="326" r:id="rId14"/>
    <p:sldId id="327" r:id="rId15"/>
    <p:sldId id="288" r:id="rId16"/>
    <p:sldId id="328" r:id="rId17"/>
    <p:sldId id="319" r:id="rId18"/>
    <p:sldId id="329" r:id="rId19"/>
    <p:sldId id="293" r:id="rId20"/>
    <p:sldId id="295"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446992"/>
    <a:srgbClr val="AEC2D8"/>
    <a:srgbClr val="98432A"/>
    <a:srgbClr val="D84400"/>
    <a:srgbClr val="44678D"/>
    <a:srgbClr val="263E5A"/>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p:scale>
          <a:sx n="73" d="100"/>
          <a:sy n="73" d="100"/>
        </p:scale>
        <p:origin x="691" y="331"/>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8/2/2023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17</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PK"/>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2475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65116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 id="2147483670" r:id="rId18"/>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3.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tiff"/><Relationship Id="rId7" Type="http://schemas.openxmlformats.org/officeDocument/2006/relationships/image" Target="../media/image35.sv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1.png"/><Relationship Id="rId4" Type="http://schemas.openxmlformats.org/officeDocument/2006/relationships/image" Target="../media/image32.pn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6.xml"/><Relationship Id="rId5" Type="http://schemas.openxmlformats.org/officeDocument/2006/relationships/image" Target="../media/image41.jpe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9F1E140-98C0-B979-20AA-A808D08661FF}"/>
              </a:ext>
              <a:ext uri="{C183D7F6-B498-43B3-948B-1728B52AA6E4}">
                <adec:decorative xmlns:adec="http://schemas.microsoft.com/office/drawing/2017/decorative" val="1"/>
              </a:ext>
            </a:extLst>
          </p:cNvPr>
          <p:cNvGrpSpPr/>
          <p:nvPr/>
        </p:nvGrpSpPr>
        <p:grpSpPr>
          <a:xfrm>
            <a:off x="97972" y="405630"/>
            <a:ext cx="10803107" cy="4938811"/>
            <a:chOff x="3158917" y="1172843"/>
            <a:chExt cx="4865383" cy="4184457"/>
          </a:xfrm>
        </p:grpSpPr>
        <p:sp>
          <p:nvSpPr>
            <p:cNvPr id="18" name="Rectangle: Rounded Corners 17">
              <a:extLst>
                <a:ext uri="{FF2B5EF4-FFF2-40B4-BE49-F238E27FC236}">
                  <a16:creationId xmlns:a16="http://schemas.microsoft.com/office/drawing/2014/main" id="{F57B6073-EB9E-1902-095A-8B83D29E586D}"/>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22F6F6CC-46F3-6CDA-E354-4612466CAD33}"/>
                </a:ext>
              </a:extLst>
            </p:cNvPr>
            <p:cNvSpPr/>
            <p:nvPr/>
          </p:nvSpPr>
          <p:spPr>
            <a:xfrm rot="18900000">
              <a:off x="3158917" y="1172843"/>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883339" y="1618535"/>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0" name="Shape 33">
            <a:extLst>
              <a:ext uri="{FF2B5EF4-FFF2-40B4-BE49-F238E27FC236}">
                <a16:creationId xmlns:a16="http://schemas.microsoft.com/office/drawing/2014/main" id="{8604505F-D356-C3E3-528F-F61862B1F06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628429" y="242640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1" name="Shape 33">
            <a:extLst>
              <a:ext uri="{FF2B5EF4-FFF2-40B4-BE49-F238E27FC236}">
                <a16:creationId xmlns:a16="http://schemas.microsoft.com/office/drawing/2014/main" id="{4AB0A34E-6F4B-7A02-7B99-1B6384711FA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065752" y="3475491"/>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2" name="Shape 33">
            <a:extLst>
              <a:ext uri="{FF2B5EF4-FFF2-40B4-BE49-F238E27FC236}">
                <a16:creationId xmlns:a16="http://schemas.microsoft.com/office/drawing/2014/main" id="{8537AC1B-E46D-14F8-E8FD-151ADF3CE7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080946" y="353035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3" name="Shape 33">
            <a:extLst>
              <a:ext uri="{FF2B5EF4-FFF2-40B4-BE49-F238E27FC236}">
                <a16:creationId xmlns:a16="http://schemas.microsoft.com/office/drawing/2014/main" id="{A15DE5AB-A9C5-5999-C82E-C10B546F2D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612159" y="49785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4" name="Shape 33">
            <a:extLst>
              <a:ext uri="{FF2B5EF4-FFF2-40B4-BE49-F238E27FC236}">
                <a16:creationId xmlns:a16="http://schemas.microsoft.com/office/drawing/2014/main" id="{8D250386-BF58-F7DB-4C55-CF69E43CA03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10523410" y="4584686"/>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5" name="Rectangle: Rounded Corners 24">
            <a:extLst>
              <a:ext uri="{FF2B5EF4-FFF2-40B4-BE49-F238E27FC236}">
                <a16:creationId xmlns:a16="http://schemas.microsoft.com/office/drawing/2014/main" id="{DA271CC7-8D58-089C-6A05-8FE4DDE908F6}"/>
              </a:ext>
            </a:extLst>
          </p:cNvPr>
          <p:cNvSpPr/>
          <p:nvPr/>
        </p:nvSpPr>
        <p:spPr>
          <a:xfrm>
            <a:off x="350024" y="5029200"/>
            <a:ext cx="3558588" cy="1352306"/>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IN" b="1" i="0" dirty="0">
                <a:solidFill>
                  <a:srgbClr val="1D1C1D"/>
                </a:solidFill>
                <a:effectLst/>
                <a:latin typeface="Slack-Lato"/>
              </a:rPr>
              <a:t>Rahul Bisht (pd16_304)</a:t>
            </a:r>
          </a:p>
          <a:p>
            <a:r>
              <a:rPr lang="en-IN" b="1" dirty="0">
                <a:solidFill>
                  <a:srgbClr val="1D1C1D"/>
                </a:solidFill>
                <a:latin typeface="Slack-Lato"/>
              </a:rPr>
              <a:t>S</a:t>
            </a:r>
            <a:r>
              <a:rPr lang="en-IN" b="1" i="0" dirty="0">
                <a:solidFill>
                  <a:srgbClr val="1D1C1D"/>
                </a:solidFill>
                <a:effectLst/>
                <a:latin typeface="Slack-Lato"/>
              </a:rPr>
              <a:t>hreya </a:t>
            </a:r>
            <a:r>
              <a:rPr lang="en-IN" b="1" dirty="0">
                <a:solidFill>
                  <a:srgbClr val="1D1C1D"/>
                </a:solidFill>
                <a:latin typeface="Slack-Lato"/>
              </a:rPr>
              <a:t>S</a:t>
            </a:r>
            <a:r>
              <a:rPr lang="en-IN" b="1" i="0" dirty="0">
                <a:solidFill>
                  <a:srgbClr val="1D1C1D"/>
                </a:solidFill>
                <a:effectLst/>
                <a:latin typeface="Slack-Lato"/>
              </a:rPr>
              <a:t>oni (pd18_081)</a:t>
            </a:r>
            <a:endParaRPr lang="en-US" b="1" i="0" dirty="0">
              <a:solidFill>
                <a:schemeClr val="tx1"/>
              </a:solidFill>
              <a:effectLst/>
              <a:latin typeface="Slack-Lato"/>
            </a:endParaRPr>
          </a:p>
          <a:p>
            <a:r>
              <a:rPr lang="en-IN" b="1" i="0" dirty="0" err="1">
                <a:solidFill>
                  <a:srgbClr val="1D1C1D"/>
                </a:solidFill>
                <a:effectLst/>
                <a:latin typeface="Slack-Lato"/>
              </a:rPr>
              <a:t>Sidhartha</a:t>
            </a:r>
            <a:r>
              <a:rPr lang="en-IN" b="1" i="0" dirty="0">
                <a:solidFill>
                  <a:srgbClr val="1D1C1D"/>
                </a:solidFill>
                <a:effectLst/>
                <a:latin typeface="Slack-Lato"/>
              </a:rPr>
              <a:t> Agasti (pd19_044)</a:t>
            </a:r>
          </a:p>
          <a:p>
            <a:r>
              <a:rPr lang="en-IN" b="1" dirty="0">
                <a:solidFill>
                  <a:srgbClr val="1D1C1D"/>
                </a:solidFill>
                <a:latin typeface="Slack-Lato"/>
              </a:rPr>
              <a:t>Piyush Pratap Singh</a:t>
            </a:r>
            <a:r>
              <a:rPr lang="en-IN" b="1" i="0" dirty="0">
                <a:solidFill>
                  <a:srgbClr val="1D1C1D"/>
                </a:solidFill>
                <a:effectLst/>
                <a:latin typeface="Slack-Lato"/>
              </a:rPr>
              <a:t> (pd19_073)</a:t>
            </a:r>
            <a:endParaRPr lang="en-IN" b="1" i="0" dirty="0">
              <a:solidFill>
                <a:schemeClr val="tx1"/>
              </a:solidFill>
              <a:effectLst/>
              <a:latin typeface="Slack-Lato"/>
            </a:endParaRPr>
          </a:p>
        </p:txBody>
      </p:sp>
      <p:pic>
        <p:nvPicPr>
          <p:cNvPr id="26" name="Shape 33">
            <a:extLst>
              <a:ext uri="{FF2B5EF4-FFF2-40B4-BE49-F238E27FC236}">
                <a16:creationId xmlns:a16="http://schemas.microsoft.com/office/drawing/2014/main" id="{85B0ACFB-1B32-F983-ECA0-F4F52F9E58D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9246127" y="4974357"/>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27" name="TextBox 26">
            <a:extLst>
              <a:ext uri="{FF2B5EF4-FFF2-40B4-BE49-F238E27FC236}">
                <a16:creationId xmlns:a16="http://schemas.microsoft.com/office/drawing/2014/main" id="{ACA03CEF-31AA-E82E-BFC3-8A797AEA6660}"/>
              </a:ext>
            </a:extLst>
          </p:cNvPr>
          <p:cNvSpPr txBox="1"/>
          <p:nvPr/>
        </p:nvSpPr>
        <p:spPr>
          <a:xfrm flipH="1">
            <a:off x="935648" y="1479176"/>
            <a:ext cx="8483817" cy="3416320"/>
          </a:xfrm>
          <a:prstGeom prst="rect">
            <a:avLst/>
          </a:prstGeom>
        </p:spPr>
        <p:txBody>
          <a:bodyPr wrap="square" rtlCol="0">
            <a:spAutoFit/>
          </a:bodyPr>
          <a:lstStyle/>
          <a:p>
            <a:pPr algn="ctr"/>
            <a:r>
              <a:rPr lang="en-IN" sz="7200" dirty="0">
                <a:solidFill>
                  <a:schemeClr val="bg1">
                    <a:lumMod val="95000"/>
                  </a:schemeClr>
                </a:solidFill>
                <a:latin typeface="Arial Black" panose="020B0A04020102020204" pitchFamily="34" charset="0"/>
              </a:rPr>
              <a:t>InstaHyre Job Analytics </a:t>
            </a:r>
          </a:p>
          <a:p>
            <a:pPr marL="0" indent="0" algn="ctr">
              <a:lnSpc>
                <a:spcPct val="100000"/>
              </a:lnSpc>
              <a:spcBef>
                <a:spcPts val="0"/>
              </a:spcBef>
              <a:buFontTx/>
              <a:buNone/>
            </a:pPr>
            <a:endParaRPr lang="en-IN" sz="72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BA1823-7293-B4A8-E98D-1D33A923B8C6}"/>
              </a:ext>
            </a:extLst>
          </p:cNvPr>
          <p:cNvSpPr txBox="1"/>
          <p:nvPr/>
        </p:nvSpPr>
        <p:spPr>
          <a:xfrm>
            <a:off x="812801" y="400621"/>
            <a:ext cx="10437906" cy="1077218"/>
          </a:xfrm>
          <a:prstGeom prst="rect">
            <a:avLst/>
          </a:prstGeom>
          <a:noFill/>
        </p:spPr>
        <p:txBody>
          <a:bodyPr wrap="square">
            <a:spAutoFit/>
          </a:bodyPr>
          <a:lstStyle/>
          <a:p>
            <a:r>
              <a:rPr lang="en-US" sz="2800" b="1" dirty="0">
                <a:solidFill>
                  <a:schemeClr val="bg1"/>
                </a:solidFill>
              </a:rPr>
              <a:t>Data analyst :</a:t>
            </a:r>
          </a:p>
          <a:p>
            <a:pPr marL="285750" indent="-285750">
              <a:buFont typeface="Wingdings" panose="05000000000000000000" pitchFamily="2" charset="2"/>
              <a:buChar char="Ø"/>
            </a:pPr>
            <a:r>
              <a:rPr lang="en-US" dirty="0">
                <a:solidFill>
                  <a:schemeClr val="bg1"/>
                </a:solidFill>
              </a:rPr>
              <a:t>Role for fresher is almost zero and company hire for this role in big in size</a:t>
            </a:r>
          </a:p>
          <a:p>
            <a:pPr marL="285750" indent="-285750">
              <a:buFont typeface="Wingdings" panose="05000000000000000000" pitchFamily="2" charset="2"/>
              <a:buChar char="Ø"/>
            </a:pPr>
            <a:r>
              <a:rPr lang="en-US" dirty="0">
                <a:solidFill>
                  <a:schemeClr val="bg1"/>
                </a:solidFill>
              </a:rPr>
              <a:t>When company want to expand their expand the current business </a:t>
            </a:r>
            <a:endParaRPr lang="en-IN" dirty="0">
              <a:solidFill>
                <a:schemeClr val="bg1"/>
              </a:solidFill>
            </a:endParaRPr>
          </a:p>
        </p:txBody>
      </p:sp>
      <p:pic>
        <p:nvPicPr>
          <p:cNvPr id="11" name="Picture 10">
            <a:extLst>
              <a:ext uri="{FF2B5EF4-FFF2-40B4-BE49-F238E27FC236}">
                <a16:creationId xmlns:a16="http://schemas.microsoft.com/office/drawing/2014/main" id="{FB28F478-B133-A5E1-AE7A-23A99C8732AE}"/>
              </a:ext>
            </a:extLst>
          </p:cNvPr>
          <p:cNvPicPr>
            <a:picLocks noChangeAspect="1"/>
          </p:cNvPicPr>
          <p:nvPr/>
        </p:nvPicPr>
        <p:blipFill>
          <a:blip r:embed="rId2"/>
          <a:stretch>
            <a:fillRect/>
          </a:stretch>
        </p:blipFill>
        <p:spPr>
          <a:xfrm>
            <a:off x="740485" y="2008453"/>
            <a:ext cx="10437906" cy="4233773"/>
          </a:xfrm>
          <a:prstGeom prst="rect">
            <a:avLst/>
          </a:prstGeom>
        </p:spPr>
      </p:pic>
    </p:spTree>
    <p:extLst>
      <p:ext uri="{BB962C8B-B14F-4D97-AF65-F5344CB8AC3E}">
        <p14:creationId xmlns:p14="http://schemas.microsoft.com/office/powerpoint/2010/main" val="3482340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D3E4C-7535-69BC-C8B4-4E66904A6C89}"/>
              </a:ext>
            </a:extLst>
          </p:cNvPr>
          <p:cNvPicPr>
            <a:picLocks noChangeAspect="1"/>
          </p:cNvPicPr>
          <p:nvPr/>
        </p:nvPicPr>
        <p:blipFill rotWithShape="1">
          <a:blip r:embed="rId2"/>
          <a:srcRect l="1334" t="24889" r="1250" b="12148"/>
          <a:stretch/>
        </p:blipFill>
        <p:spPr>
          <a:xfrm>
            <a:off x="731520" y="1519734"/>
            <a:ext cx="10505440" cy="3997146"/>
          </a:xfrm>
          <a:prstGeom prst="rect">
            <a:avLst/>
          </a:prstGeom>
        </p:spPr>
      </p:pic>
      <p:sp>
        <p:nvSpPr>
          <p:cNvPr id="5" name="TextBox 4">
            <a:extLst>
              <a:ext uri="{FF2B5EF4-FFF2-40B4-BE49-F238E27FC236}">
                <a16:creationId xmlns:a16="http://schemas.microsoft.com/office/drawing/2014/main" id="{3CF07753-1453-9499-73A7-0CFAF75276FC}"/>
              </a:ext>
            </a:extLst>
          </p:cNvPr>
          <p:cNvSpPr txBox="1"/>
          <p:nvPr/>
        </p:nvSpPr>
        <p:spPr>
          <a:xfrm>
            <a:off x="629920" y="185837"/>
            <a:ext cx="11673840" cy="1354217"/>
          </a:xfrm>
          <a:prstGeom prst="rect">
            <a:avLst/>
          </a:prstGeom>
          <a:noFill/>
        </p:spPr>
        <p:txBody>
          <a:bodyPr wrap="square">
            <a:spAutoFit/>
          </a:bodyPr>
          <a:lstStyle/>
          <a:p>
            <a:r>
              <a:rPr lang="en-US" sz="2800" b="1" dirty="0">
                <a:solidFill>
                  <a:schemeClr val="bg1"/>
                </a:solidFill>
              </a:rPr>
              <a:t>Web Developer:  </a:t>
            </a:r>
          </a:p>
          <a:p>
            <a:pPr marL="342900" indent="-342900">
              <a:buFont typeface="Wingdings" panose="05000000000000000000" pitchFamily="2" charset="2"/>
              <a:buChar char="Ø"/>
            </a:pPr>
            <a:r>
              <a:rPr lang="en-US" dirty="0">
                <a:solidFill>
                  <a:schemeClr val="bg1"/>
                </a:solidFill>
              </a:rPr>
              <a:t>job opening for all most all type of person and all company hiring either MNC or Startup</a:t>
            </a:r>
          </a:p>
          <a:p>
            <a:pPr marL="342900" indent="-342900">
              <a:buFont typeface="Wingdings" panose="05000000000000000000" pitchFamily="2" charset="2"/>
              <a:buChar char="Ø"/>
            </a:pPr>
            <a:r>
              <a:rPr lang="en-US" dirty="0">
                <a:solidFill>
                  <a:schemeClr val="bg1"/>
                </a:solidFill>
              </a:rPr>
              <a:t>Reason : company need at least a website for represent what they are doing </a:t>
            </a:r>
          </a:p>
          <a:p>
            <a:pPr marL="342900" indent="-342900">
              <a:buFont typeface="Wingdings" panose="05000000000000000000" pitchFamily="2" charset="2"/>
              <a:buChar char="Ø"/>
            </a:pPr>
            <a:endParaRPr lang="en-IN" dirty="0">
              <a:solidFill>
                <a:schemeClr val="bg1"/>
              </a:solidFill>
            </a:endParaRPr>
          </a:p>
        </p:txBody>
      </p:sp>
      <p:sp>
        <p:nvSpPr>
          <p:cNvPr id="6" name="TextBox 5">
            <a:extLst>
              <a:ext uri="{FF2B5EF4-FFF2-40B4-BE49-F238E27FC236}">
                <a16:creationId xmlns:a16="http://schemas.microsoft.com/office/drawing/2014/main" id="{540BE1ED-6317-8C18-6502-69353F92B8B1}"/>
              </a:ext>
            </a:extLst>
          </p:cNvPr>
          <p:cNvSpPr txBox="1"/>
          <p:nvPr/>
        </p:nvSpPr>
        <p:spPr>
          <a:xfrm>
            <a:off x="629920" y="5702439"/>
            <a:ext cx="10607040" cy="923330"/>
          </a:xfrm>
          <a:prstGeom prst="rect">
            <a:avLst/>
          </a:prstGeom>
          <a:noFill/>
        </p:spPr>
        <p:txBody>
          <a:bodyPr wrap="square" rtlCol="0">
            <a:spAutoFit/>
          </a:bodyPr>
          <a:lstStyle/>
          <a:p>
            <a:r>
              <a:rPr lang="en-US" cap="none" dirty="0">
                <a:solidFill>
                  <a:schemeClr val="bg1"/>
                </a:solidFill>
              </a:rPr>
              <a:t>The demand for the web developer is quite high in every segment of company either is small or big but the demand for data role is only in the big company</a:t>
            </a:r>
          </a:p>
          <a:p>
            <a:endParaRPr lang="en-IN" dirty="0">
              <a:solidFill>
                <a:schemeClr val="bg1"/>
              </a:solidFill>
            </a:endParaRPr>
          </a:p>
        </p:txBody>
      </p:sp>
    </p:spTree>
    <p:extLst>
      <p:ext uri="{BB962C8B-B14F-4D97-AF65-F5344CB8AC3E}">
        <p14:creationId xmlns:p14="http://schemas.microsoft.com/office/powerpoint/2010/main" val="3983439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243285" y="493463"/>
            <a:ext cx="6015318" cy="1991978"/>
          </a:xfrm>
        </p:spPr>
        <p:txBody>
          <a:bodyPr/>
          <a:lstStyle/>
          <a:p>
            <a:pPr algn="ctr"/>
            <a:r>
              <a:rPr lang="en-US" dirty="0"/>
              <a:t>Machine Learning Model</a:t>
            </a:r>
            <a:br>
              <a:rPr lang="en-US" dirty="0"/>
            </a:br>
            <a:br>
              <a:rPr lang="en-US" dirty="0"/>
            </a:br>
            <a:r>
              <a:rPr lang="en-US" sz="3600" dirty="0"/>
              <a:t>Graphical Interface</a:t>
            </a: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8786198" y="4549124"/>
            <a:ext cx="1474256" cy="1663774"/>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6" name="Picture 15">
            <a:extLst>
              <a:ext uri="{FF2B5EF4-FFF2-40B4-BE49-F238E27FC236}">
                <a16:creationId xmlns:a16="http://schemas.microsoft.com/office/drawing/2014/main" id="{525472E4-19B0-5642-55F0-018E28343DB8}"/>
              </a:ext>
            </a:extLst>
          </p:cNvPr>
          <p:cNvPicPr>
            <a:picLocks noChangeAspect="1"/>
          </p:cNvPicPr>
          <p:nvPr/>
        </p:nvPicPr>
        <p:blipFill>
          <a:blip r:embed="rId3"/>
          <a:stretch>
            <a:fillRect/>
          </a:stretch>
        </p:blipFill>
        <p:spPr>
          <a:xfrm>
            <a:off x="6448443" y="858201"/>
            <a:ext cx="5132578" cy="19919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8" name="Picture 17">
            <a:extLst>
              <a:ext uri="{FF2B5EF4-FFF2-40B4-BE49-F238E27FC236}">
                <a16:creationId xmlns:a16="http://schemas.microsoft.com/office/drawing/2014/main" id="{CA3A5116-57C4-E74C-631D-D5E1ECA776C4}"/>
              </a:ext>
            </a:extLst>
          </p:cNvPr>
          <p:cNvPicPr>
            <a:picLocks noChangeAspect="1"/>
          </p:cNvPicPr>
          <p:nvPr/>
        </p:nvPicPr>
        <p:blipFill>
          <a:blip r:embed="rId4"/>
          <a:stretch>
            <a:fillRect/>
          </a:stretch>
        </p:blipFill>
        <p:spPr>
          <a:xfrm>
            <a:off x="466676" y="3181873"/>
            <a:ext cx="5235388" cy="31826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Title 1">
            <a:extLst>
              <a:ext uri="{FF2B5EF4-FFF2-40B4-BE49-F238E27FC236}">
                <a16:creationId xmlns:a16="http://schemas.microsoft.com/office/drawing/2014/main" id="{56FB007F-E71C-CA22-FB3A-59C7F69FA49C}"/>
              </a:ext>
            </a:extLst>
          </p:cNvPr>
          <p:cNvSpPr txBox="1">
            <a:spLocks/>
          </p:cNvSpPr>
          <p:nvPr/>
        </p:nvSpPr>
        <p:spPr>
          <a:xfrm>
            <a:off x="6448443" y="3357875"/>
            <a:ext cx="5768549" cy="187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pPr algn="just"/>
            <a:r>
              <a:rPr lang="en-US" sz="2600" b="1" i="0" dirty="0">
                <a:effectLst/>
                <a:latin typeface="Playfair Display" panose="020F0502020204030204" pitchFamily="2" charset="0"/>
              </a:rPr>
              <a:t>Revolutionizing the Job Search: </a:t>
            </a:r>
          </a:p>
          <a:p>
            <a:pPr algn="just"/>
            <a:endParaRPr lang="en-US" sz="1800" b="1" i="0" dirty="0">
              <a:effectLst/>
              <a:latin typeface="Playfair Display" panose="020F0502020204030204" pitchFamily="2" charset="0"/>
            </a:endParaRPr>
          </a:p>
          <a:p>
            <a:pPr algn="just"/>
            <a:r>
              <a:rPr lang="en-US" sz="1800" b="1" i="0" dirty="0">
                <a:effectLst/>
                <a:latin typeface="Playfair Display" panose="020F0502020204030204" pitchFamily="2" charset="0"/>
              </a:rPr>
              <a:t>A Machine Powered System for Career </a:t>
            </a:r>
          </a:p>
          <a:p>
            <a:pPr algn="just"/>
            <a:r>
              <a:rPr lang="en-US" sz="1800" b="1" i="0" dirty="0">
                <a:effectLst/>
                <a:latin typeface="Playfair Display" panose="020F0502020204030204" pitchFamily="2" charset="0"/>
              </a:rPr>
              <a:t>Recommendations Based on Skill Set</a:t>
            </a:r>
            <a:endParaRPr lang="en-US" sz="1800" dirty="0"/>
          </a:p>
          <a:p>
            <a:pPr algn="ctr"/>
            <a:endParaRPr lang="en-US" sz="8000"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4157533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A8521C4-30BD-C49C-4DC8-4FDC556A5B47}"/>
              </a:ext>
              <a:ext uri="{C183D7F6-B498-43B3-948B-1728B52AA6E4}">
                <adec:decorative xmlns:adec="http://schemas.microsoft.com/office/drawing/2017/decorative" val="1"/>
              </a:ext>
            </a:extLst>
          </p:cNvPr>
          <p:cNvSpPr/>
          <p:nvPr/>
        </p:nvSpPr>
        <p:spPr>
          <a:xfrm>
            <a:off x="959279" y="1701919"/>
            <a:ext cx="5504274"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15B2B956-0F50-6B6C-FA73-1EFEA471871C}"/>
              </a:ext>
              <a:ext uri="{C183D7F6-B498-43B3-948B-1728B52AA6E4}">
                <adec:decorative xmlns:adec="http://schemas.microsoft.com/office/drawing/2017/decorative" val="1"/>
              </a:ext>
            </a:extLst>
          </p:cNvPr>
          <p:cNvSpPr/>
          <p:nvPr/>
        </p:nvSpPr>
        <p:spPr>
          <a:xfrm>
            <a:off x="5952566" y="3298401"/>
            <a:ext cx="5567083"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D1A4CA87-D453-1AEC-4954-764D84BEC6E5}"/>
              </a:ext>
              <a:ext uri="{C183D7F6-B498-43B3-948B-1728B52AA6E4}">
                <adec:decorative xmlns:adec="http://schemas.microsoft.com/office/drawing/2017/decorative" val="1"/>
              </a:ext>
            </a:extLst>
          </p:cNvPr>
          <p:cNvSpPr/>
          <p:nvPr/>
        </p:nvSpPr>
        <p:spPr>
          <a:xfrm>
            <a:off x="959278" y="4894883"/>
            <a:ext cx="5504275"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912EDE3-E3FB-7818-BDD4-F920436CE48A}"/>
              </a:ext>
              <a:ext uri="{C183D7F6-B498-43B3-948B-1728B52AA6E4}">
                <adec:decorative xmlns:adec="http://schemas.microsoft.com/office/drawing/2017/decorative" val="1"/>
              </a:ext>
            </a:extLst>
          </p:cNvPr>
          <p:cNvSpPr/>
          <p:nvPr/>
        </p:nvSpPr>
        <p:spPr>
          <a:xfrm>
            <a:off x="1046051" y="1796105"/>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1</a:t>
            </a:r>
          </a:p>
        </p:txBody>
      </p:sp>
      <p:sp>
        <p:nvSpPr>
          <p:cNvPr id="31" name="TextBox 30">
            <a:extLst>
              <a:ext uri="{FF2B5EF4-FFF2-40B4-BE49-F238E27FC236}">
                <a16:creationId xmlns:a16="http://schemas.microsoft.com/office/drawing/2014/main" id="{1E5A2C5C-F09C-FB02-5EB7-5019561B2451}"/>
              </a:ext>
            </a:extLst>
          </p:cNvPr>
          <p:cNvSpPr txBox="1"/>
          <p:nvPr/>
        </p:nvSpPr>
        <p:spPr>
          <a:xfrm>
            <a:off x="2259161" y="1725504"/>
            <a:ext cx="3825055" cy="1200329"/>
          </a:xfrm>
          <a:prstGeom prst="rect">
            <a:avLst/>
          </a:prstGeom>
        </p:spPr>
        <p:txBody>
          <a:bodyPr wrap="square" rtlCol="0">
            <a:spAutoFit/>
          </a:bodyPr>
          <a:lstStyle/>
          <a:p>
            <a:pPr marL="0" indent="0">
              <a:lnSpc>
                <a:spcPct val="100000"/>
              </a:lnSpc>
              <a:spcBef>
                <a:spcPts val="0"/>
              </a:spcBef>
              <a:buFontTx/>
              <a:buNone/>
            </a:pPr>
            <a:r>
              <a:rPr lang="en-IN" b="1" i="0" dirty="0">
                <a:solidFill>
                  <a:srgbClr val="FFFFFF"/>
                </a:solidFill>
                <a:effectLst/>
                <a:latin typeface="Source Sans Pro" panose="020B0503030403020204" pitchFamily="34" charset="0"/>
              </a:rPr>
              <a:t>Most common Experience Level </a:t>
            </a:r>
          </a:p>
          <a:p>
            <a:pPr marL="0" indent="0">
              <a:lnSpc>
                <a:spcPct val="100000"/>
              </a:lnSpc>
              <a:spcBef>
                <a:spcPts val="0"/>
              </a:spcBef>
              <a:buFontTx/>
              <a:buNone/>
            </a:pPr>
            <a:r>
              <a:rPr lang="en-IN" sz="1800" b="1" dirty="0">
                <a:solidFill>
                  <a:srgbClr val="FFFFFF"/>
                </a:solidFill>
                <a:latin typeface="Source Sans Pro" panose="020B0503030403020204" pitchFamily="34" charset="0"/>
                <a:ea typeface="微软雅黑"/>
                <a:cs typeface="Posterama" panose="020B0504020200020000" pitchFamily="34" charset="0"/>
              </a:rPr>
              <a:t>Model : Random</a:t>
            </a:r>
            <a:r>
              <a:rPr lang="en-IN" b="1" dirty="0">
                <a:solidFill>
                  <a:srgbClr val="FFFFFF"/>
                </a:solidFill>
                <a:latin typeface="Source Sans Pro" panose="020B0503030403020204" pitchFamily="34" charset="0"/>
                <a:ea typeface="微软雅黑"/>
                <a:cs typeface="Posterama" panose="020B0504020200020000" pitchFamily="34" charset="0"/>
              </a:rPr>
              <a:t>ForestClassifier</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Accuracy Score : 57%</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 </a:t>
            </a: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2" name="Oval 31">
            <a:extLst>
              <a:ext uri="{FF2B5EF4-FFF2-40B4-BE49-F238E27FC236}">
                <a16:creationId xmlns:a16="http://schemas.microsoft.com/office/drawing/2014/main" id="{BA4EF420-9A28-E3CB-ADFF-817C87E303E0}"/>
              </a:ext>
              <a:ext uri="{C183D7F6-B498-43B3-948B-1728B52AA6E4}">
                <adec:decorative xmlns:adec="http://schemas.microsoft.com/office/drawing/2017/decorative" val="1"/>
              </a:ext>
            </a:extLst>
          </p:cNvPr>
          <p:cNvSpPr/>
          <p:nvPr/>
        </p:nvSpPr>
        <p:spPr>
          <a:xfrm>
            <a:off x="6084216" y="3392587"/>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2</a:t>
            </a:r>
          </a:p>
        </p:txBody>
      </p:sp>
      <p:sp>
        <p:nvSpPr>
          <p:cNvPr id="33" name="Oval 32">
            <a:extLst>
              <a:ext uri="{FF2B5EF4-FFF2-40B4-BE49-F238E27FC236}">
                <a16:creationId xmlns:a16="http://schemas.microsoft.com/office/drawing/2014/main" id="{6936E68A-46F5-4610-B19A-4D260AFF83C9}"/>
              </a:ext>
              <a:ext uri="{C183D7F6-B498-43B3-948B-1728B52AA6E4}">
                <adec:decorative xmlns:adec="http://schemas.microsoft.com/office/drawing/2017/decorative" val="1"/>
              </a:ext>
            </a:extLst>
          </p:cNvPr>
          <p:cNvSpPr/>
          <p:nvPr/>
        </p:nvSpPr>
        <p:spPr>
          <a:xfrm>
            <a:off x="1046051" y="4989069"/>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3</a:t>
            </a:r>
          </a:p>
        </p:txBody>
      </p:sp>
      <p:sp>
        <p:nvSpPr>
          <p:cNvPr id="34" name="TextBox 33">
            <a:extLst>
              <a:ext uri="{FF2B5EF4-FFF2-40B4-BE49-F238E27FC236}">
                <a16:creationId xmlns:a16="http://schemas.microsoft.com/office/drawing/2014/main" id="{6FE001A0-9532-84E6-7C9B-C095BD4EB0A9}"/>
              </a:ext>
            </a:extLst>
          </p:cNvPr>
          <p:cNvSpPr txBox="1"/>
          <p:nvPr/>
        </p:nvSpPr>
        <p:spPr>
          <a:xfrm>
            <a:off x="7279342" y="3302329"/>
            <a:ext cx="4536140" cy="1200329"/>
          </a:xfrm>
          <a:prstGeom prst="rect">
            <a:avLst/>
          </a:prstGeom>
        </p:spPr>
        <p:txBody>
          <a:bodyPr wrap="square" rtlCol="0">
            <a:spAutoFit/>
          </a:bodyPr>
          <a:lstStyle/>
          <a:p>
            <a:pPr marL="0" indent="0">
              <a:lnSpc>
                <a:spcPct val="100000"/>
              </a:lnSpc>
              <a:spcBef>
                <a:spcPts val="0"/>
              </a:spcBef>
              <a:buFontTx/>
              <a:buNone/>
            </a:pPr>
            <a:r>
              <a:rPr lang="en-IN" b="1" i="0" dirty="0">
                <a:solidFill>
                  <a:srgbClr val="FFFFFF"/>
                </a:solidFill>
                <a:effectLst/>
                <a:latin typeface="Source Sans Pro" panose="020B0503030403020204" pitchFamily="34" charset="0"/>
              </a:rPr>
              <a:t>Most common Department</a:t>
            </a:r>
          </a:p>
          <a:p>
            <a:pPr marL="0" indent="0">
              <a:lnSpc>
                <a:spcPct val="100000"/>
              </a:lnSpc>
              <a:spcBef>
                <a:spcPts val="0"/>
              </a:spcBef>
              <a:buFontTx/>
              <a:buNone/>
            </a:pPr>
            <a:r>
              <a:rPr lang="en-IN" sz="1800" b="1" dirty="0">
                <a:solidFill>
                  <a:srgbClr val="FFFFFF"/>
                </a:solidFill>
                <a:latin typeface="Source Sans Pro" panose="020B0503030403020204" pitchFamily="34" charset="0"/>
                <a:ea typeface="微软雅黑"/>
                <a:cs typeface="Posterama" panose="020B0504020200020000" pitchFamily="34" charset="0"/>
              </a:rPr>
              <a:t>Model : Random</a:t>
            </a:r>
            <a:r>
              <a:rPr lang="en-IN" b="1" dirty="0">
                <a:solidFill>
                  <a:srgbClr val="FFFFFF"/>
                </a:solidFill>
                <a:latin typeface="Source Sans Pro" panose="020B0503030403020204" pitchFamily="34" charset="0"/>
                <a:ea typeface="微软雅黑"/>
                <a:cs typeface="Posterama" panose="020B0504020200020000" pitchFamily="34" charset="0"/>
              </a:rPr>
              <a:t>ForestClassifier</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Accuracy Score : 88%</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5" name="TextBox 34">
            <a:extLst>
              <a:ext uri="{FF2B5EF4-FFF2-40B4-BE49-F238E27FC236}">
                <a16:creationId xmlns:a16="http://schemas.microsoft.com/office/drawing/2014/main" id="{30BAE0BA-78EA-04FD-7031-E0BD7189B53C}"/>
              </a:ext>
            </a:extLst>
          </p:cNvPr>
          <p:cNvSpPr txBox="1"/>
          <p:nvPr/>
        </p:nvSpPr>
        <p:spPr>
          <a:xfrm>
            <a:off x="2197874" y="4894884"/>
            <a:ext cx="4068455" cy="1200329"/>
          </a:xfrm>
          <a:prstGeom prst="rect">
            <a:avLst/>
          </a:prstGeom>
        </p:spPr>
        <p:txBody>
          <a:bodyPr wrap="square" rtlCol="0">
            <a:spAutoFit/>
          </a:bodyPr>
          <a:lstStyle/>
          <a:p>
            <a:pPr marL="0" indent="0">
              <a:lnSpc>
                <a:spcPct val="100000"/>
              </a:lnSpc>
              <a:spcBef>
                <a:spcPts val="0"/>
              </a:spcBef>
              <a:buFontTx/>
              <a:buNone/>
            </a:pPr>
            <a:r>
              <a:rPr lang="en-IN" b="1" i="0" dirty="0">
                <a:solidFill>
                  <a:srgbClr val="FFFFFF"/>
                </a:solidFill>
                <a:effectLst/>
                <a:latin typeface="Source Sans Pro" panose="020B0503030403020204" pitchFamily="34" charset="0"/>
              </a:rPr>
              <a:t>Most common Company class</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Model : Logistic Regression</a:t>
            </a:r>
          </a:p>
          <a:p>
            <a:pPr marL="0" indent="0">
              <a:lnSpc>
                <a:spcPct val="100000"/>
              </a:lnSpc>
              <a:spcBef>
                <a:spcPts val="0"/>
              </a:spcBef>
              <a:buFontTx/>
              <a:buNone/>
            </a:pPr>
            <a:r>
              <a:rPr lang="en-IN" b="1" dirty="0">
                <a:solidFill>
                  <a:srgbClr val="FFFFFF"/>
                </a:solidFill>
                <a:latin typeface="Source Sans Pro" panose="020B0503030403020204" pitchFamily="34" charset="0"/>
                <a:ea typeface="微软雅黑"/>
                <a:cs typeface="Posterama" panose="020B0504020200020000" pitchFamily="34" charset="0"/>
              </a:rPr>
              <a:t>Accuracy Score : 60%</a:t>
            </a:r>
          </a:p>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36" name="Title 5">
            <a:extLst>
              <a:ext uri="{FF2B5EF4-FFF2-40B4-BE49-F238E27FC236}">
                <a16:creationId xmlns:a16="http://schemas.microsoft.com/office/drawing/2014/main" id="{A2A02F1D-0B14-9783-F1DB-70BA7700BB31}"/>
              </a:ext>
            </a:extLst>
          </p:cNvPr>
          <p:cNvSpPr>
            <a:spLocks noGrp="1"/>
          </p:cNvSpPr>
          <p:nvPr>
            <p:ph type="title"/>
          </p:nvPr>
        </p:nvSpPr>
        <p:spPr>
          <a:xfrm>
            <a:off x="959279" y="366562"/>
            <a:ext cx="10793450" cy="856476"/>
          </a:xfrm>
        </p:spPr>
        <p:txBody>
          <a:bodyPr/>
          <a:lstStyle/>
          <a:p>
            <a:pPr algn="ctr"/>
            <a:r>
              <a:rPr lang="en-US" dirty="0"/>
              <a:t>About the Model </a:t>
            </a:r>
          </a:p>
        </p:txBody>
      </p:sp>
      <p:pic>
        <p:nvPicPr>
          <p:cNvPr id="3" name="Picture 2">
            <a:extLst>
              <a:ext uri="{FF2B5EF4-FFF2-40B4-BE49-F238E27FC236}">
                <a16:creationId xmlns:a16="http://schemas.microsoft.com/office/drawing/2014/main" id="{1798EB1B-D243-18EF-DD65-4702F3FE3588}"/>
              </a:ext>
            </a:extLst>
          </p:cNvPr>
          <p:cNvPicPr>
            <a:picLocks noChangeAspect="1"/>
          </p:cNvPicPr>
          <p:nvPr/>
        </p:nvPicPr>
        <p:blipFill>
          <a:blip r:embed="rId2"/>
          <a:stretch>
            <a:fillRect/>
          </a:stretch>
        </p:blipFill>
        <p:spPr>
          <a:xfrm>
            <a:off x="2531869" y="3111210"/>
            <a:ext cx="2195040" cy="13047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09EF36A4-C82E-BF9D-0183-983D15F80D2F}"/>
              </a:ext>
            </a:extLst>
          </p:cNvPr>
          <p:cNvPicPr>
            <a:picLocks noChangeAspect="1"/>
          </p:cNvPicPr>
          <p:nvPr/>
        </p:nvPicPr>
        <p:blipFill>
          <a:blip r:embed="rId3"/>
          <a:stretch>
            <a:fillRect/>
          </a:stretch>
        </p:blipFill>
        <p:spPr>
          <a:xfrm>
            <a:off x="8933948" y="4989069"/>
            <a:ext cx="1787839" cy="10327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D1F2E466-8550-11B1-9F16-FA444B512BE9}"/>
              </a:ext>
            </a:extLst>
          </p:cNvPr>
          <p:cNvPicPr>
            <a:picLocks noChangeAspect="1"/>
          </p:cNvPicPr>
          <p:nvPr/>
        </p:nvPicPr>
        <p:blipFill>
          <a:blip r:embed="rId4"/>
          <a:stretch>
            <a:fillRect/>
          </a:stretch>
        </p:blipFill>
        <p:spPr>
          <a:xfrm>
            <a:off x="8933948" y="1725504"/>
            <a:ext cx="1787839" cy="10940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8489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31455-8771-E7FD-69C1-D7504E78E63C}"/>
              </a:ext>
            </a:extLst>
          </p:cNvPr>
          <p:cNvSpPr>
            <a:spLocks noGrp="1"/>
          </p:cNvSpPr>
          <p:nvPr>
            <p:ph type="title"/>
          </p:nvPr>
        </p:nvSpPr>
        <p:spPr>
          <a:xfrm>
            <a:off x="1097280" y="259709"/>
            <a:ext cx="10058400" cy="1450757"/>
          </a:xfrm>
        </p:spPr>
        <p:txBody>
          <a:bodyPr/>
          <a:lstStyle/>
          <a:p>
            <a:r>
              <a:rPr lang="en-IN" dirty="0"/>
              <a:t>       Problem</a:t>
            </a:r>
            <a:r>
              <a:rPr lang="en-IN" dirty="0">
                <a:solidFill>
                  <a:schemeClr val="accent2">
                    <a:lumMod val="60000"/>
                    <a:lumOff val="40000"/>
                  </a:schemeClr>
                </a:solidFill>
              </a:rPr>
              <a:t> </a:t>
            </a:r>
            <a:r>
              <a:rPr lang="en-IN" dirty="0"/>
              <a:t>Encounter</a:t>
            </a:r>
          </a:p>
        </p:txBody>
      </p:sp>
      <p:graphicFrame>
        <p:nvGraphicFramePr>
          <p:cNvPr id="11" name="Table 11">
            <a:extLst>
              <a:ext uri="{FF2B5EF4-FFF2-40B4-BE49-F238E27FC236}">
                <a16:creationId xmlns:a16="http://schemas.microsoft.com/office/drawing/2014/main" id="{E8D2A7E9-2B49-E71B-E87B-AC61430B0631}"/>
              </a:ext>
            </a:extLst>
          </p:cNvPr>
          <p:cNvGraphicFramePr>
            <a:graphicFrameLocks noGrp="1"/>
          </p:cNvGraphicFramePr>
          <p:nvPr>
            <p:extLst>
              <p:ext uri="{D42A27DB-BD31-4B8C-83A1-F6EECF244321}">
                <p14:modId xmlns:p14="http://schemas.microsoft.com/office/powerpoint/2010/main" val="4030378481"/>
              </p:ext>
            </p:extLst>
          </p:nvPr>
        </p:nvGraphicFramePr>
        <p:xfrm>
          <a:off x="1168998" y="2002714"/>
          <a:ext cx="9918551" cy="4201969"/>
        </p:xfrm>
        <a:graphic>
          <a:graphicData uri="http://schemas.openxmlformats.org/drawingml/2006/table">
            <a:tbl>
              <a:tblPr firstRow="1" bandRow="1">
                <a:tableStyleId>{E8034E78-7F5D-4C2E-B375-FC64B27BC917}</a:tableStyleId>
              </a:tblPr>
              <a:tblGrid>
                <a:gridCol w="4889351">
                  <a:extLst>
                    <a:ext uri="{9D8B030D-6E8A-4147-A177-3AD203B41FA5}">
                      <a16:colId xmlns:a16="http://schemas.microsoft.com/office/drawing/2014/main" val="1635125958"/>
                    </a:ext>
                  </a:extLst>
                </a:gridCol>
                <a:gridCol w="5029200">
                  <a:extLst>
                    <a:ext uri="{9D8B030D-6E8A-4147-A177-3AD203B41FA5}">
                      <a16:colId xmlns:a16="http://schemas.microsoft.com/office/drawing/2014/main" val="1407034639"/>
                    </a:ext>
                  </a:extLst>
                </a:gridCol>
              </a:tblGrid>
              <a:tr h="62104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Non-technical </a:t>
                      </a:r>
                    </a:p>
                    <a:p>
                      <a:pPr algn="just"/>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Technical</a:t>
                      </a:r>
                    </a:p>
                    <a:p>
                      <a:pPr algn="ctr"/>
                      <a:endParaRPr lang="en-IN" dirty="0"/>
                    </a:p>
                  </a:txBody>
                  <a:tcPr/>
                </a:tc>
                <a:extLst>
                  <a:ext uri="{0D108BD9-81ED-4DB2-BD59-A6C34878D82A}">
                    <a16:rowId xmlns:a16="http://schemas.microsoft.com/office/drawing/2014/main" val="3303571320"/>
                  </a:ext>
                </a:extLst>
              </a:tr>
              <a:tr h="1610037">
                <a:tc>
                  <a:txBody>
                    <a:bodyPr/>
                    <a:lstStyle/>
                    <a:p>
                      <a:pPr marL="285750" lvl="0" indent="-285750" algn="just">
                        <a:lnSpc>
                          <a:spcPct val="100000"/>
                        </a:lnSpc>
                        <a:buFont typeface="Wingdings" panose="05000000000000000000" pitchFamily="2" charset="2"/>
                        <a:buChar char="q"/>
                        <a:defRPr cap="all"/>
                      </a:pPr>
                      <a:r>
                        <a:rPr lang="en-US" cap="none" dirty="0">
                          <a:solidFill>
                            <a:schemeClr val="tx1"/>
                          </a:solidFill>
                        </a:rPr>
                        <a:t>Coordination issue:</a:t>
                      </a:r>
                    </a:p>
                    <a:p>
                      <a:pPr marL="285750" lvl="0" indent="-285750" algn="just">
                        <a:lnSpc>
                          <a:spcPct val="100000"/>
                        </a:lnSpc>
                        <a:buFont typeface="Arial" panose="020B0604020202020204" pitchFamily="34" charset="0"/>
                        <a:buChar char="•"/>
                        <a:defRPr cap="all"/>
                      </a:pPr>
                      <a:r>
                        <a:rPr lang="en-US" sz="1800" cap="none" dirty="0">
                          <a:solidFill>
                            <a:schemeClr val="tx1"/>
                          </a:solidFill>
                        </a:rPr>
                        <a:t>Not discuss about the  problem in the starting directly jump into the technical part </a:t>
                      </a:r>
                    </a:p>
                  </a:txBody>
                  <a:tcPr/>
                </a:tc>
                <a:tc>
                  <a:txBody>
                    <a:bodyPr/>
                    <a:lstStyle/>
                    <a:p>
                      <a:pPr marL="285750" indent="-285750" algn="just">
                        <a:buFont typeface="Wingdings" panose="05000000000000000000" pitchFamily="2" charset="2"/>
                        <a:buChar char="q"/>
                      </a:pPr>
                      <a:r>
                        <a:rPr lang="en-IN" sz="1800" kern="1200" cap="none" dirty="0">
                          <a:solidFill>
                            <a:schemeClr val="dk1"/>
                          </a:solidFill>
                        </a:rPr>
                        <a:t>Model Building Issue:</a:t>
                      </a:r>
                    </a:p>
                    <a:p>
                      <a:pPr marL="285750" indent="-285750" algn="just">
                        <a:buFont typeface="Wingdings" panose="05000000000000000000" pitchFamily="2" charset="2"/>
                        <a:buChar char="§"/>
                      </a:pPr>
                      <a:r>
                        <a:rPr lang="en-IN" sz="1800" kern="1200" cap="none" dirty="0">
                          <a:solidFill>
                            <a:schemeClr val="dk1"/>
                          </a:solidFill>
                        </a:rPr>
                        <a:t>Need to learn how to deal with the text data </a:t>
                      </a:r>
                    </a:p>
                    <a:p>
                      <a:pPr marL="285750" indent="-285750" algn="just">
                        <a:buFont typeface="Wingdings" panose="05000000000000000000" pitchFamily="2" charset="2"/>
                        <a:buChar char="§"/>
                      </a:pPr>
                      <a:r>
                        <a:rPr lang="en-IN" sz="1800" kern="1200" cap="none" dirty="0">
                          <a:solidFill>
                            <a:schemeClr val="dk1"/>
                          </a:solidFill>
                        </a:rPr>
                        <a:t>Explore the NLTK Library</a:t>
                      </a:r>
                    </a:p>
                    <a:p>
                      <a:pPr algn="just"/>
                      <a:endParaRPr lang="en-IN" dirty="0"/>
                    </a:p>
                  </a:txBody>
                  <a:tcPr/>
                </a:tc>
                <a:extLst>
                  <a:ext uri="{0D108BD9-81ED-4DB2-BD59-A6C34878D82A}">
                    <a16:rowId xmlns:a16="http://schemas.microsoft.com/office/drawing/2014/main" val="128910140"/>
                  </a:ext>
                </a:extLst>
              </a:tr>
              <a:tr h="1951852">
                <a:tc>
                  <a:txBody>
                    <a:bodyPr/>
                    <a:lstStyle/>
                    <a:p>
                      <a:pPr marL="285750" lvl="0" indent="-285750" algn="just">
                        <a:lnSpc>
                          <a:spcPct val="100000"/>
                        </a:lnSpc>
                        <a:buFont typeface="Wingdings" panose="05000000000000000000" pitchFamily="2" charset="2"/>
                        <a:buChar char="q"/>
                        <a:defRPr cap="all"/>
                      </a:pPr>
                      <a:r>
                        <a:rPr lang="en-US" cap="none" dirty="0">
                          <a:solidFill>
                            <a:schemeClr val="tx1"/>
                          </a:solidFill>
                        </a:rPr>
                        <a:t>Time issue:</a:t>
                      </a:r>
                    </a:p>
                    <a:p>
                      <a:pPr marL="285750" lvl="0" indent="-285750" algn="just">
                        <a:lnSpc>
                          <a:spcPct val="100000"/>
                        </a:lnSpc>
                        <a:buFont typeface="Arial" panose="020B0604020202020204" pitchFamily="34" charset="0"/>
                        <a:buChar char="•"/>
                        <a:defRPr cap="all"/>
                      </a:pPr>
                      <a:r>
                        <a:rPr lang="en-US" cap="none" dirty="0">
                          <a:solidFill>
                            <a:schemeClr val="tx1"/>
                          </a:solidFill>
                        </a:rPr>
                        <a:t>Some of us are working some of them are not, not all of them are free at the same time</a:t>
                      </a:r>
                    </a:p>
                    <a:p>
                      <a:pPr algn="just"/>
                      <a:endParaRPr lang="en-IN" dirty="0">
                        <a:solidFill>
                          <a:schemeClr val="tx1"/>
                        </a:solidFill>
                      </a:endParaRPr>
                    </a:p>
                  </a:txBody>
                  <a:tcPr/>
                </a:tc>
                <a:tc>
                  <a:txBody>
                    <a:bodyPr/>
                    <a:lstStyle/>
                    <a:p>
                      <a:pPr marL="285750" indent="-285750" algn="just">
                        <a:buFont typeface="Wingdings" panose="05000000000000000000" pitchFamily="2" charset="2"/>
                        <a:buChar char="q"/>
                      </a:pPr>
                      <a:r>
                        <a:rPr lang="en-IN" sz="1800" kern="1200" cap="none" dirty="0">
                          <a:solidFill>
                            <a:schemeClr val="dk1"/>
                          </a:solidFill>
                        </a:rPr>
                        <a:t>Model Deployment Issue:</a:t>
                      </a:r>
                    </a:p>
                    <a:p>
                      <a:pPr marL="285750" indent="-285750" algn="just">
                        <a:buFont typeface="Wingdings" panose="05000000000000000000" pitchFamily="2" charset="2"/>
                        <a:buChar char="§"/>
                      </a:pPr>
                      <a:r>
                        <a:rPr lang="en-IN" sz="1800" kern="1200" cap="none" dirty="0">
                          <a:solidFill>
                            <a:schemeClr val="dk1"/>
                          </a:solidFill>
                        </a:rPr>
                        <a:t>Get to know about the different ways to deploy the model </a:t>
                      </a:r>
                    </a:p>
                    <a:p>
                      <a:pPr marL="285750" indent="-285750" algn="just">
                        <a:buFont typeface="Wingdings" panose="05000000000000000000" pitchFamily="2" charset="2"/>
                        <a:buChar char="§"/>
                      </a:pPr>
                      <a:r>
                        <a:rPr lang="en-IN" sz="1800" kern="1200" cap="none" dirty="0">
                          <a:solidFill>
                            <a:schemeClr val="dk1"/>
                          </a:solidFill>
                        </a:rPr>
                        <a:t>Explore about the </a:t>
                      </a:r>
                      <a:r>
                        <a:rPr lang="en-IN" sz="1800" kern="1200" cap="none" dirty="0" err="1">
                          <a:solidFill>
                            <a:schemeClr val="dk1"/>
                          </a:solidFill>
                        </a:rPr>
                        <a:t>streamlit</a:t>
                      </a:r>
                      <a:r>
                        <a:rPr lang="en-IN" sz="1800" kern="1200" cap="none" dirty="0">
                          <a:solidFill>
                            <a:schemeClr val="dk1"/>
                          </a:solidFill>
                        </a:rPr>
                        <a:t> library</a:t>
                      </a:r>
                    </a:p>
                    <a:p>
                      <a:pPr marL="285750" indent="-285750" algn="just">
                        <a:buFont typeface="Wingdings" panose="05000000000000000000" pitchFamily="2" charset="2"/>
                        <a:buChar char="q"/>
                      </a:pPr>
                      <a:endParaRPr lang="en-IN" sz="1800" kern="1200" cap="none" dirty="0">
                        <a:solidFill>
                          <a:schemeClr val="dk1"/>
                        </a:solidFill>
                      </a:endParaRPr>
                    </a:p>
                  </a:txBody>
                  <a:tcPr/>
                </a:tc>
                <a:extLst>
                  <a:ext uri="{0D108BD9-81ED-4DB2-BD59-A6C34878D82A}">
                    <a16:rowId xmlns:a16="http://schemas.microsoft.com/office/drawing/2014/main" val="1762959854"/>
                  </a:ext>
                </a:extLst>
              </a:tr>
            </a:tbl>
          </a:graphicData>
        </a:graphic>
      </p:graphicFrame>
      <p:pic>
        <p:nvPicPr>
          <p:cNvPr id="16" name="Graphic 15" descr="Contract RTL">
            <a:extLst>
              <a:ext uri="{FF2B5EF4-FFF2-40B4-BE49-F238E27FC236}">
                <a16:creationId xmlns:a16="http://schemas.microsoft.com/office/drawing/2014/main" id="{838C1B99-87B7-B950-A9B1-A2049FE91D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6320" y="527887"/>
            <a:ext cx="914400" cy="914400"/>
          </a:xfrm>
          <a:prstGeom prst="rect">
            <a:avLst/>
          </a:prstGeom>
        </p:spPr>
      </p:pic>
      <p:cxnSp>
        <p:nvCxnSpPr>
          <p:cNvPr id="4" name="Straight Connector 3">
            <a:extLst>
              <a:ext uri="{FF2B5EF4-FFF2-40B4-BE49-F238E27FC236}">
                <a16:creationId xmlns:a16="http://schemas.microsoft.com/office/drawing/2014/main" id="{7F57B378-229B-C702-5841-6AA827CC8A64}"/>
              </a:ext>
            </a:extLst>
          </p:cNvPr>
          <p:cNvCxnSpPr/>
          <p:nvPr/>
        </p:nvCxnSpPr>
        <p:spPr>
          <a:xfrm>
            <a:off x="1246094" y="1532965"/>
            <a:ext cx="9841455" cy="0"/>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76900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792E61A-80E9-7AB6-F9EF-553656DB45C0}"/>
              </a:ext>
            </a:extLst>
          </p:cNvPr>
          <p:cNvSpPr txBox="1"/>
          <p:nvPr/>
        </p:nvSpPr>
        <p:spPr>
          <a:xfrm>
            <a:off x="0" y="285750"/>
            <a:ext cx="12191999" cy="923330"/>
          </a:xfrm>
          <a:prstGeom prst="rect">
            <a:avLst/>
          </a:prstGeom>
        </p:spPr>
        <p:txBody>
          <a:bodyPr wrap="square" rtlCol="0">
            <a:spAutoFit/>
          </a:bodyPr>
          <a:lstStyle/>
          <a:p>
            <a:pPr marL="0" indent="0" algn="ctr">
              <a:lnSpc>
                <a:spcPct val="100000"/>
              </a:lnSpc>
              <a:spcBef>
                <a:spcPts val="0"/>
              </a:spcBef>
              <a:buFontTx/>
              <a:buNone/>
            </a:pPr>
            <a:r>
              <a:rPr lang="en-IN" sz="5400" b="1" dirty="0">
                <a:solidFill>
                  <a:prstClr val="white"/>
                </a:solidFill>
                <a:latin typeface="Posterama" panose="020B0504020200020000" pitchFamily="34" charset="0"/>
                <a:ea typeface="微软雅黑"/>
                <a:cs typeface="Posterama" panose="020B0504020200020000" pitchFamily="34" charset="0"/>
              </a:rPr>
              <a:t>Future Scope</a:t>
            </a:r>
          </a:p>
        </p:txBody>
      </p:sp>
      <p:sp>
        <p:nvSpPr>
          <p:cNvPr id="9" name="TextBox 8">
            <a:extLst>
              <a:ext uri="{FF2B5EF4-FFF2-40B4-BE49-F238E27FC236}">
                <a16:creationId xmlns:a16="http://schemas.microsoft.com/office/drawing/2014/main" id="{6C12F919-231E-EEF1-F093-801BC6DED3D3}"/>
              </a:ext>
            </a:extLst>
          </p:cNvPr>
          <p:cNvSpPr txBox="1"/>
          <p:nvPr/>
        </p:nvSpPr>
        <p:spPr>
          <a:xfrm>
            <a:off x="1162050" y="1372195"/>
            <a:ext cx="4629150" cy="1200329"/>
          </a:xfrm>
          <a:prstGeom prst="rect">
            <a:avLst/>
          </a:prstGeom>
        </p:spPr>
        <p:txBody>
          <a:bodyPr wrap="square" rtlCol="0">
            <a:spAutoFit/>
          </a:bodyPr>
          <a:lstStyle/>
          <a:p>
            <a:pPr marL="285750" indent="-285750">
              <a:buFont typeface="Wingdings" panose="05000000000000000000" pitchFamily="2" charset="2"/>
              <a:buChar char="q"/>
            </a:pPr>
            <a:r>
              <a:rPr lang="en-IN" dirty="0">
                <a:solidFill>
                  <a:schemeClr val="bg1"/>
                </a:solidFill>
              </a:rPr>
              <a:t>Increase the Accuracy Level</a:t>
            </a:r>
          </a:p>
          <a:p>
            <a:pPr marL="285750" indent="-285750">
              <a:buFont typeface="Wingdings" panose="05000000000000000000" pitchFamily="2" charset="2"/>
              <a:buChar char="q"/>
            </a:pPr>
            <a:r>
              <a:rPr lang="en-IN" dirty="0">
                <a:solidFill>
                  <a:schemeClr val="bg1"/>
                </a:solidFill>
              </a:rPr>
              <a:t>Deploy it into the web server</a:t>
            </a:r>
          </a:p>
          <a:p>
            <a:pPr marL="285750" indent="-285750">
              <a:buFont typeface="Wingdings" panose="05000000000000000000" pitchFamily="2" charset="2"/>
              <a:buChar char="q"/>
            </a:pPr>
            <a:r>
              <a:rPr lang="en-IN" dirty="0">
                <a:solidFill>
                  <a:schemeClr val="bg1"/>
                </a:solidFill>
              </a:rPr>
              <a:t>Enhance the GUI</a:t>
            </a:r>
          </a:p>
          <a:p>
            <a:pPr marL="285750" indent="-285750" algn="ctr">
              <a:lnSpc>
                <a:spcPct val="100000"/>
              </a:lnSpc>
              <a:spcBef>
                <a:spcPts val="0"/>
              </a:spcBef>
              <a:buFont typeface="Wingdings" panose="05000000000000000000" pitchFamily="2" charset="2"/>
              <a:buChar char="q"/>
            </a:pPr>
            <a:endParaRPr lang="en-IN" sz="1800" dirty="0">
              <a:solidFill>
                <a:schemeClr val="bg1"/>
              </a:solidFill>
              <a:latin typeface="Posterama" panose="020B0504020200020000" pitchFamily="34" charset="0"/>
              <a:ea typeface="微软雅黑"/>
              <a:cs typeface="Posterama" panose="020B0504020200020000" pitchFamily="34" charset="0"/>
            </a:endParaRPr>
          </a:p>
        </p:txBody>
      </p:sp>
      <p:pic>
        <p:nvPicPr>
          <p:cNvPr id="13" name="Picture 12">
            <a:extLst>
              <a:ext uri="{FF2B5EF4-FFF2-40B4-BE49-F238E27FC236}">
                <a16:creationId xmlns:a16="http://schemas.microsoft.com/office/drawing/2014/main" id="{5204E787-AA9E-1B65-6450-E795711755F5}"/>
              </a:ext>
            </a:extLst>
          </p:cNvPr>
          <p:cNvPicPr>
            <a:picLocks noChangeAspect="1"/>
          </p:cNvPicPr>
          <p:nvPr/>
        </p:nvPicPr>
        <p:blipFill rotWithShape="1">
          <a:blip r:embed="rId2"/>
          <a:srcRect l="1386" t="7778" r="1411" b="15863"/>
          <a:stretch/>
        </p:blipFill>
        <p:spPr>
          <a:xfrm>
            <a:off x="6095999" y="1736760"/>
            <a:ext cx="5769706" cy="27028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621630FD-9E32-5473-2ECF-845F46175278}"/>
              </a:ext>
            </a:extLst>
          </p:cNvPr>
          <p:cNvPicPr>
            <a:picLocks noChangeAspect="1"/>
          </p:cNvPicPr>
          <p:nvPr/>
        </p:nvPicPr>
        <p:blipFill rotWithShape="1">
          <a:blip r:embed="rId3"/>
          <a:srcRect l="176" t="8148" r="176" b="16148"/>
          <a:stretch/>
        </p:blipFill>
        <p:spPr>
          <a:xfrm>
            <a:off x="184054" y="3079214"/>
            <a:ext cx="5769706" cy="2824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86666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5053332" y="986732"/>
            <a:ext cx="6599429" cy="1325563"/>
          </a:xfrm>
        </p:spPr>
        <p:txBody>
          <a:bodyPr/>
          <a:lstStyle/>
          <a:p>
            <a:r>
              <a:rPr lang="en-US" dirty="0"/>
              <a:t> </a:t>
            </a:r>
            <a:r>
              <a:rPr lang="en-IN" dirty="0">
                <a:solidFill>
                  <a:schemeClr val="tx2">
                    <a:lumMod val="50000"/>
                    <a:lumOff val="50000"/>
                  </a:schemeClr>
                </a:solidFill>
              </a:rPr>
              <a:t>Learning Outcome</a:t>
            </a:r>
            <a:endParaRPr lang="en-US" dirty="0">
              <a:solidFill>
                <a:schemeClr val="tx2">
                  <a:lumMod val="50000"/>
                  <a:lumOff val="50000"/>
                </a:schemeClr>
              </a:solidFill>
            </a:endParaRPr>
          </a:p>
        </p:txBody>
      </p:sp>
      <p:pic>
        <p:nvPicPr>
          <p:cNvPr id="26" name="图片占位符 25" descr="Layout of website design sketches on white paper">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2" cstate="print">
            <a:extLst>
              <a:ext uri="{28A0092B-C50C-407E-A947-70E740481C1C}">
                <a14:useLocalDpi xmlns:a14="http://schemas.microsoft.com/office/drawing/2010/main"/>
              </a:ext>
            </a:extLst>
          </a:blip>
          <a:srcRect/>
          <a:stretch>
            <a:fillRect/>
          </a:stretch>
        </p:blipFill>
        <p:spPr/>
      </p:pic>
      <p:sp>
        <p:nvSpPr>
          <p:cNvPr id="10" name="Content Placeholder 2">
            <a:extLst>
              <a:ext uri="{FF2B5EF4-FFF2-40B4-BE49-F238E27FC236}">
                <a16:creationId xmlns:a16="http://schemas.microsoft.com/office/drawing/2014/main" id="{0B1131C8-D351-3612-9B8B-B21D3D29D57F}"/>
              </a:ext>
            </a:extLst>
          </p:cNvPr>
          <p:cNvSpPr txBox="1">
            <a:spLocks/>
          </p:cNvSpPr>
          <p:nvPr/>
        </p:nvSpPr>
        <p:spPr>
          <a:xfrm>
            <a:off x="4460837" y="2744808"/>
            <a:ext cx="6983018" cy="2972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IN" sz="2800" dirty="0">
                <a:latin typeface="Söhne"/>
              </a:rPr>
              <a:t>  Collaboration and teamwork</a:t>
            </a:r>
          </a:p>
          <a:p>
            <a:pPr>
              <a:buFont typeface="Wingdings" panose="05000000000000000000" pitchFamily="2" charset="2"/>
              <a:buChar char="q"/>
            </a:pPr>
            <a:r>
              <a:rPr lang="en-IN" sz="2800" dirty="0">
                <a:latin typeface="Söhne"/>
              </a:rPr>
              <a:t>  Project management</a:t>
            </a:r>
          </a:p>
          <a:p>
            <a:pPr>
              <a:buFont typeface="Wingdings" panose="05000000000000000000" pitchFamily="2" charset="2"/>
              <a:buChar char="q"/>
            </a:pPr>
            <a:r>
              <a:rPr lang="en-IN" sz="2800" dirty="0">
                <a:latin typeface="Söhne"/>
              </a:rPr>
              <a:t>  Diversity and inclusivity:</a:t>
            </a:r>
          </a:p>
          <a:p>
            <a:pPr>
              <a:buFont typeface="Wingdings" panose="05000000000000000000" pitchFamily="2" charset="2"/>
              <a:buChar char="q"/>
            </a:pPr>
            <a:r>
              <a:rPr lang="en-IN" sz="2800" dirty="0">
                <a:latin typeface="Söhne"/>
              </a:rPr>
              <a:t>  Learn new tools </a:t>
            </a:r>
          </a:p>
          <a:p>
            <a:pPr>
              <a:buFont typeface="Wingdings" panose="05000000000000000000" pitchFamily="2" charset="2"/>
              <a:buChar char="q"/>
            </a:pPr>
            <a:r>
              <a:rPr lang="en-IN" sz="2800" dirty="0">
                <a:latin typeface="Söhne"/>
              </a:rPr>
              <a:t>  Presentation and communication skills</a:t>
            </a:r>
            <a:endParaRPr lang="en-IN" sz="2800" dirty="0"/>
          </a:p>
        </p:txBody>
      </p:sp>
      <p:pic>
        <p:nvPicPr>
          <p:cNvPr id="12" name="Graphic 11" descr="Lightbulb">
            <a:extLst>
              <a:ext uri="{FF2B5EF4-FFF2-40B4-BE49-F238E27FC236}">
                <a16:creationId xmlns:a16="http://schemas.microsoft.com/office/drawing/2014/main" id="{6B3E6B57-D2DD-526E-CC4E-AEDB1A391E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4004" y="1397895"/>
            <a:ext cx="914400" cy="914400"/>
          </a:xfrm>
          <a:prstGeom prst="rect">
            <a:avLst/>
          </a:prstGeom>
        </p:spPr>
      </p:pic>
    </p:spTree>
    <p:extLst>
      <p:ext uri="{BB962C8B-B14F-4D97-AF65-F5344CB8AC3E}">
        <p14:creationId xmlns:p14="http://schemas.microsoft.com/office/powerpoint/2010/main" val="4182148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9813747-BA26-D150-C780-36F295581AC5}"/>
              </a:ext>
              <a:ext uri="{C183D7F6-B498-43B3-948B-1728B52AA6E4}">
                <adec:decorative xmlns:adec="http://schemas.microsoft.com/office/drawing/2017/decorative" val="1"/>
              </a:ext>
            </a:extLst>
          </p:cNvPr>
          <p:cNvPicPr>
            <a:picLocks noChangeAspect="1"/>
          </p:cNvPicPr>
          <p:nvPr/>
        </p:nvPicPr>
        <p:blipFill rotWithShape="1">
          <a:blip r:embed="rId3" cstate="screen">
            <a:alphaModFix amt="10000"/>
            <a:extLst>
              <a:ext uri="{28A0092B-C50C-407E-A947-70E740481C1C}">
                <a14:useLocalDpi xmlns:a14="http://schemas.microsoft.com/office/drawing/2010/main"/>
              </a:ext>
            </a:extLst>
          </a:blip>
          <a:srcRect r="-5"/>
          <a:stretch/>
        </p:blipFill>
        <p:spPr>
          <a:xfrm rot="19984333">
            <a:off x="9734249" y="-138846"/>
            <a:ext cx="4129657" cy="7201296"/>
          </a:xfrm>
          <a:prstGeom prst="rect">
            <a:avLst/>
          </a:prstGeom>
          <a:solidFill>
            <a:schemeClr val="tx1"/>
          </a:solidFill>
        </p:spPr>
      </p:pic>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5144032" y="640554"/>
            <a:ext cx="3994173" cy="1000446"/>
          </a:xfrm>
        </p:spPr>
        <p:txBody>
          <a:bodyPr/>
          <a:lstStyle/>
          <a:p>
            <a:r>
              <a:rPr lang="en-US" dirty="0"/>
              <a:t>Conclusion </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5182" r="5182"/>
          <a:stretch>
            <a:fillRect/>
          </a:stretch>
        </p:blipFill>
        <p:spPr>
          <a:xfrm>
            <a:off x="5129207" y="3396199"/>
            <a:ext cx="507778" cy="565882"/>
          </a:xfrm>
        </p:spPr>
      </p:pic>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5630197" y="3833163"/>
            <a:ext cx="5162709" cy="1038972"/>
          </a:xfrm>
        </p:spPr>
        <p:txBody>
          <a:bodyPr/>
          <a:lstStyle/>
          <a:p>
            <a:pPr marL="0" indent="0">
              <a:buNone/>
            </a:pPr>
            <a:r>
              <a:rPr lang="en-US" dirty="0"/>
              <a:t>Our system saves job seekers time and effort by providing recommendations that match their skill sets and experience. This ensures that job seekers are applying to relevant job postings, increasing their chances of finding the right job.</a:t>
            </a: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28" r="2528"/>
          <a:stretch>
            <a:fillRect/>
          </a:stretch>
        </p:blipFill>
        <p:spPr>
          <a:xfrm>
            <a:off x="5114961" y="5223639"/>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5692946" y="5223639"/>
            <a:ext cx="5162709" cy="421399"/>
          </a:xfrm>
        </p:spPr>
        <p:txBody>
          <a:bodyPr/>
          <a:lstStyle/>
          <a:p>
            <a:r>
              <a:rPr lang="en-US" dirty="0"/>
              <a:t>Drawback</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5692946" y="5604643"/>
            <a:ext cx="5162709" cy="731349"/>
          </a:xfrm>
        </p:spPr>
        <p:txBody>
          <a:bodyPr/>
          <a:lstStyle/>
          <a:p>
            <a:pPr marL="0" indent="0">
              <a:buNone/>
            </a:pPr>
            <a:r>
              <a:rPr lang="en-US" dirty="0"/>
              <a:t>Have the limit data and data is static is nature</a:t>
            </a:r>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u="none" strike="noStrike" kern="1200" cap="none" spc="0" normalizeH="0" baseline="0" noProof="0" dirty="0">
              <a:ln>
                <a:noFill/>
              </a:ln>
              <a:solidFill>
                <a:schemeClr val="bg1"/>
              </a:solidFill>
              <a:effectLst/>
              <a:uLnTx/>
              <a:uFillTx/>
            </a:endParaRPr>
          </a:p>
        </p:txBody>
      </p:sp>
      <p:pic>
        <p:nvPicPr>
          <p:cNvPr id="16" name="Picture Placeholder 193" descr="Bar graph with upward trend with solid fill">
            <a:extLst>
              <a:ext uri="{FF2B5EF4-FFF2-40B4-BE49-F238E27FC236}">
                <a16:creationId xmlns:a16="http://schemas.microsoft.com/office/drawing/2014/main" id="{FD22A9AB-2543-CBE5-3DC6-5B35101FC80F}"/>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2661" r="2661"/>
          <a:stretch>
            <a:fillRect/>
          </a:stretch>
        </p:blipFill>
        <p:spPr>
          <a:xfrm>
            <a:off x="5114961" y="1920263"/>
            <a:ext cx="536270" cy="565882"/>
          </a:xfrm>
          <a:prstGeom prst="rect">
            <a:avLst/>
          </a:prstGeom>
        </p:spPr>
      </p:pic>
      <p:sp>
        <p:nvSpPr>
          <p:cNvPr id="18" name="Text Placeholder 12">
            <a:extLst>
              <a:ext uri="{FF2B5EF4-FFF2-40B4-BE49-F238E27FC236}">
                <a16:creationId xmlns:a16="http://schemas.microsoft.com/office/drawing/2014/main" id="{89C1055F-6694-FACE-CAB6-6C354BC4E85E}"/>
              </a:ext>
            </a:extLst>
          </p:cNvPr>
          <p:cNvSpPr txBox="1">
            <a:spLocks/>
          </p:cNvSpPr>
          <p:nvPr/>
        </p:nvSpPr>
        <p:spPr>
          <a:xfrm>
            <a:off x="5692946" y="2218410"/>
            <a:ext cx="5162709" cy="1177789"/>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Our system uses machine learning algorithms to analyze job postings. It then matches skills enter by the user with their training dataset and recommended the no of job opening , level of experience , company class and many more to user</a:t>
            </a:r>
          </a:p>
        </p:txBody>
      </p:sp>
      <p:sp>
        <p:nvSpPr>
          <p:cNvPr id="19" name="Text Placeholder 10">
            <a:extLst>
              <a:ext uri="{FF2B5EF4-FFF2-40B4-BE49-F238E27FC236}">
                <a16:creationId xmlns:a16="http://schemas.microsoft.com/office/drawing/2014/main" id="{CB44D06D-8FFE-0336-591E-7F72B78AFD3D}"/>
              </a:ext>
            </a:extLst>
          </p:cNvPr>
          <p:cNvSpPr txBox="1">
            <a:spLocks/>
          </p:cNvSpPr>
          <p:nvPr/>
        </p:nvSpPr>
        <p:spPr>
          <a:xfrm>
            <a:off x="5692946" y="1783411"/>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Working</a:t>
            </a:r>
          </a:p>
        </p:txBody>
      </p:sp>
      <p:sp>
        <p:nvSpPr>
          <p:cNvPr id="20" name="Text Placeholder 10">
            <a:extLst>
              <a:ext uri="{FF2B5EF4-FFF2-40B4-BE49-F238E27FC236}">
                <a16:creationId xmlns:a16="http://schemas.microsoft.com/office/drawing/2014/main" id="{FA1C1CE3-248C-879B-7C2B-4EE1274AAD5C}"/>
              </a:ext>
            </a:extLst>
          </p:cNvPr>
          <p:cNvSpPr txBox="1">
            <a:spLocks/>
          </p:cNvSpPr>
          <p:nvPr/>
        </p:nvSpPr>
        <p:spPr>
          <a:xfrm>
            <a:off x="5630196" y="3412480"/>
            <a:ext cx="5162709" cy="420683"/>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Benefits</a:t>
            </a:r>
          </a:p>
        </p:txBody>
      </p:sp>
      <p:pic>
        <p:nvPicPr>
          <p:cNvPr id="21" name="图片占位符 31">
            <a:extLst>
              <a:ext uri="{FF2B5EF4-FFF2-40B4-BE49-F238E27FC236}">
                <a16:creationId xmlns:a16="http://schemas.microsoft.com/office/drawing/2014/main" id="{E5E874CA-9BDC-3BCD-DA80-B5EF505AE77E}"/>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a:ext>
            </a:extLst>
          </a:blip>
          <a:srcRect t="2555" b="2555"/>
          <a:stretch>
            <a:fillRect/>
          </a:stretch>
        </p:blipFill>
        <p:spPr>
          <a:xfrm rot="18079680">
            <a:off x="-20278" y="491322"/>
            <a:ext cx="2027065" cy="2299355"/>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2519727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329082" y="2766218"/>
            <a:ext cx="5055698" cy="1325563"/>
          </a:xfrm>
        </p:spPr>
        <p:txBody>
          <a:bodyPr/>
          <a:lstStyle/>
          <a:p>
            <a:r>
              <a:rPr lang="en-US" sz="8000" u="sng" dirty="0"/>
              <a:t>Thank you</a:t>
            </a:r>
          </a:p>
        </p:txBody>
      </p:sp>
      <p:pic>
        <p:nvPicPr>
          <p:cNvPr id="14" name="图片占位符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2" cstate="print">
            <a:extLst>
              <a:ext uri="{28A0092B-C50C-407E-A947-70E740481C1C}">
                <a14:useLocalDpi xmlns:a14="http://schemas.microsoft.com/office/drawing/2010/main"/>
              </a:ext>
            </a:extLst>
          </a:blip>
          <a:srcRect/>
          <a:stretch/>
        </p:blipFill>
        <p:spPr/>
      </p:pic>
      <p:pic>
        <p:nvPicPr>
          <p:cNvPr id="16" name="图片占位符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3" cstate="print">
            <a:extLst>
              <a:ext uri="{28A0092B-C50C-407E-A947-70E740481C1C}">
                <a14:useLocalDpi xmlns:a14="http://schemas.microsoft.com/office/drawing/2010/main"/>
              </a:ext>
            </a:extLst>
          </a:blip>
          <a:srcRect/>
          <a:stretch/>
        </p:blipFill>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5"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280207" y="1155271"/>
            <a:ext cx="4876404" cy="5702729"/>
          </a:xfrm>
        </p:spPr>
        <p:txBody>
          <a:bodyPr/>
          <a:lstStyle/>
          <a:p>
            <a:pPr marL="0" indent="0">
              <a:buNone/>
            </a:pPr>
            <a:br>
              <a:rPr lang="en-US" sz="1200" cap="all" dirty="0">
                <a:latin typeface="+mn-lt"/>
                <a:ea typeface="+mn-ea"/>
                <a:cs typeface="+mn-cs"/>
              </a:rPr>
            </a:br>
            <a:br>
              <a:rPr lang="en-US" sz="1200" cap="all" dirty="0">
                <a:latin typeface="+mn-lt"/>
                <a:ea typeface="+mn-ea"/>
                <a:cs typeface="+mn-cs"/>
              </a:rPr>
            </a:br>
            <a:br>
              <a:rPr lang="en-US" sz="1200" cap="all" dirty="0">
                <a:latin typeface="+mn-lt"/>
                <a:ea typeface="+mn-ea"/>
                <a:cs typeface="+mn-cs"/>
              </a:rPr>
            </a:br>
            <a:br>
              <a:rPr lang="en-US" sz="1200" b="0" i="0" dirty="0">
                <a:solidFill>
                  <a:schemeClr val="tx1"/>
                </a:solidFill>
                <a:effectLst/>
                <a:latin typeface="Söhne"/>
              </a:rPr>
            </a:br>
            <a:endParaRPr lang="en-US" sz="1200" cap="all" dirty="0">
              <a:latin typeface="+mn-lt"/>
              <a:ea typeface="+mn-ea"/>
              <a:cs typeface="+mn-cs"/>
            </a:endParaRP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1667434" y="1640541"/>
            <a:ext cx="2886637" cy="3587161"/>
          </a:xfrm>
          <a:blipFill>
            <a:blip r:embed="rId3"/>
            <a:stretch>
              <a:fillRect/>
            </a:stretch>
          </a:blipFill>
        </p:spPr>
      </p:pic>
      <p:grpSp>
        <p:nvGrpSpPr>
          <p:cNvPr id="5" name="Group 4">
            <a:extLst>
              <a:ext uri="{FF2B5EF4-FFF2-40B4-BE49-F238E27FC236}">
                <a16:creationId xmlns:a16="http://schemas.microsoft.com/office/drawing/2014/main" id="{7AE42D2F-6839-3F69-EE45-E5E4BB35BC66}"/>
              </a:ext>
            </a:extLst>
          </p:cNvPr>
          <p:cNvGrpSpPr/>
          <p:nvPr/>
        </p:nvGrpSpPr>
        <p:grpSpPr>
          <a:xfrm>
            <a:off x="630332" y="1213553"/>
            <a:ext cx="4273362" cy="5125190"/>
            <a:chOff x="95251" y="259709"/>
            <a:chExt cx="4019550" cy="6076097"/>
          </a:xfrm>
        </p:grpSpPr>
        <p:pic>
          <p:nvPicPr>
            <p:cNvPr id="6" name="Picture 5">
              <a:extLst>
                <a:ext uri="{FF2B5EF4-FFF2-40B4-BE49-F238E27FC236}">
                  <a16:creationId xmlns:a16="http://schemas.microsoft.com/office/drawing/2014/main" id="{1314FF5F-0CCF-5377-35A1-0FECCFD8C70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5251" y="259709"/>
              <a:ext cx="4019550" cy="60760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152E2A5-840B-C0F5-73BE-5500DCA50199}"/>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6250" y="1129458"/>
              <a:ext cx="3114675" cy="45990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sp>
        <p:nvSpPr>
          <p:cNvPr id="9" name="TextBox 8">
            <a:extLst>
              <a:ext uri="{FF2B5EF4-FFF2-40B4-BE49-F238E27FC236}">
                <a16:creationId xmlns:a16="http://schemas.microsoft.com/office/drawing/2014/main" id="{0095AB4D-B257-6367-23B1-EA108785B1C0}"/>
              </a:ext>
            </a:extLst>
          </p:cNvPr>
          <p:cNvSpPr txBox="1"/>
          <p:nvPr/>
        </p:nvSpPr>
        <p:spPr>
          <a:xfrm>
            <a:off x="5465668" y="1705633"/>
            <a:ext cx="6096000" cy="4247317"/>
          </a:xfrm>
          <a:prstGeom prst="rect">
            <a:avLst/>
          </a:prstGeom>
          <a:noFill/>
        </p:spPr>
        <p:txBody>
          <a:bodyPr wrap="square">
            <a:spAutoFit/>
          </a:bodyPr>
          <a:lstStyle/>
          <a:p>
            <a:r>
              <a:rPr lang="en-US" sz="1800" dirty="0">
                <a:solidFill>
                  <a:schemeClr val="bg1"/>
                </a:solidFill>
              </a:rPr>
              <a:t>The job market in India is constantly evolving, with new trends emerging and old ones fading away.</a:t>
            </a:r>
            <a:br>
              <a:rPr lang="en-US" sz="1800" dirty="0">
                <a:solidFill>
                  <a:schemeClr val="bg1"/>
                </a:solidFill>
              </a:rPr>
            </a:br>
            <a:r>
              <a:rPr lang="en-US" sz="1800" dirty="0">
                <a:solidFill>
                  <a:schemeClr val="bg1"/>
                </a:solidFill>
              </a:rPr>
              <a:t>The project aims to provide a comprehensive overview of the job market in India, using data-driven analysis to identify the key trends and patterns that are driving the market. By understanding these trends, job seekers, employers, and policymakers can make informed decisions about their career paths, hiring strategies, and workforce development initiatives.  Through this project, we hope to shed light on the current state of the job market in India, as well as provide insights into how it is likely to evolve in the future. Ultimately, our goal is to help individuals and organizations make better, more informed decisions that will enable them to thrive in an ever-changing job market.</a:t>
            </a:r>
            <a:br>
              <a:rPr lang="en-US" sz="1800" cap="all" dirty="0">
                <a:solidFill>
                  <a:schemeClr val="bg1"/>
                </a:solidFill>
                <a:latin typeface="+mn-lt"/>
                <a:ea typeface="+mn-ea"/>
                <a:cs typeface="+mn-cs"/>
              </a:rPr>
            </a:br>
            <a:endParaRPr lang="en-IN" dirty="0">
              <a:solidFill>
                <a:schemeClr val="bg1"/>
              </a:solidFill>
            </a:endParaRPr>
          </a:p>
        </p:txBody>
      </p:sp>
      <p:sp>
        <p:nvSpPr>
          <p:cNvPr id="10" name="Title 4">
            <a:extLst>
              <a:ext uri="{FF2B5EF4-FFF2-40B4-BE49-F238E27FC236}">
                <a16:creationId xmlns:a16="http://schemas.microsoft.com/office/drawing/2014/main" id="{78FFBA34-DE86-B727-CD94-E557FE9BFCD8}"/>
              </a:ext>
            </a:extLst>
          </p:cNvPr>
          <p:cNvSpPr txBox="1">
            <a:spLocks/>
          </p:cNvSpPr>
          <p:nvPr/>
        </p:nvSpPr>
        <p:spPr>
          <a:xfrm>
            <a:off x="5465668" y="306016"/>
            <a:ext cx="511716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stStyle>
          <a:p>
            <a:r>
              <a:rPr lang="en-US" dirty="0"/>
              <a:t>Problem Statement</a:t>
            </a:r>
          </a:p>
        </p:txBody>
      </p:sp>
    </p:spTree>
    <p:extLst>
      <p:ext uri="{BB962C8B-B14F-4D97-AF65-F5344CB8AC3E}">
        <p14:creationId xmlns:p14="http://schemas.microsoft.com/office/powerpoint/2010/main" val="247807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a:xfrm>
            <a:off x="6517341" y="1990165"/>
            <a:ext cx="4554070" cy="4483048"/>
          </a:xfrm>
        </p:spPr>
        <p:txBody>
          <a:bodyPr/>
          <a:lstStyle/>
          <a:p>
            <a:pPr marL="342900" indent="-342900" algn="just">
              <a:buFont typeface="Wingdings" panose="05000000000000000000" pitchFamily="2" charset="2"/>
              <a:buChar char="q"/>
            </a:pPr>
            <a:r>
              <a:rPr lang="en-US" sz="2000" dirty="0">
                <a:solidFill>
                  <a:schemeClr val="bg1"/>
                </a:solidFill>
              </a:rPr>
              <a:t>Our project is to analyze the job trend in India  like  skill is in most demand, state having highest no of opening , &amp; many more useful insight</a:t>
            </a:r>
          </a:p>
          <a:p>
            <a:pPr marL="342900" indent="-342900" algn="just">
              <a:buFont typeface="Wingdings" panose="05000000000000000000" pitchFamily="2" charset="2"/>
              <a:buChar char="q"/>
            </a:pPr>
            <a:r>
              <a:rPr lang="en-US" sz="2000" dirty="0">
                <a:solidFill>
                  <a:schemeClr val="bg1"/>
                </a:solidFill>
              </a:rPr>
              <a:t>Our Machine-powered system analyzes the company required skill sets and to generate   recommendations like no of job opening, level of experience required, size of company which hire more &amp; many more. This saves time and effort for the job seeker.</a:t>
            </a:r>
            <a:br>
              <a:rPr lang="en-US" sz="2000" dirty="0"/>
            </a:br>
            <a:br>
              <a:rPr lang="en-US" sz="2000" dirty="0"/>
            </a:br>
            <a:endParaRPr lang="en-US" sz="2000" dirty="0"/>
          </a:p>
        </p:txBody>
      </p:sp>
      <p:sp>
        <p:nvSpPr>
          <p:cNvPr id="3" name="TextBox 2">
            <a:extLst>
              <a:ext uri="{FF2B5EF4-FFF2-40B4-BE49-F238E27FC236}">
                <a16:creationId xmlns:a16="http://schemas.microsoft.com/office/drawing/2014/main" id="{C7EB66F4-CBF9-2E40-7499-D9EE7EF6E844}"/>
              </a:ext>
            </a:extLst>
          </p:cNvPr>
          <p:cNvSpPr txBox="1"/>
          <p:nvPr/>
        </p:nvSpPr>
        <p:spPr>
          <a:xfrm>
            <a:off x="6598024" y="743849"/>
            <a:ext cx="4473387" cy="1015663"/>
          </a:xfrm>
          <a:prstGeom prst="rect">
            <a:avLst/>
          </a:prstGeom>
          <a:noFill/>
        </p:spPr>
        <p:txBody>
          <a:bodyPr wrap="square">
            <a:spAutoFit/>
          </a:bodyPr>
          <a:lstStyle/>
          <a:p>
            <a:pPr algn="ctr"/>
            <a:r>
              <a:rPr lang="en-US" sz="6000" b="1" dirty="0">
                <a:solidFill>
                  <a:schemeClr val="accent1">
                    <a:lumMod val="60000"/>
                    <a:lumOff val="40000"/>
                  </a:schemeClr>
                </a:solidFill>
              </a:rPr>
              <a:t>Objective :</a:t>
            </a:r>
          </a:p>
        </p:txBody>
      </p:sp>
      <p:sp>
        <p:nvSpPr>
          <p:cNvPr id="16" name="Oval 15">
            <a:extLst>
              <a:ext uri="{FF2B5EF4-FFF2-40B4-BE49-F238E27FC236}">
                <a16:creationId xmlns:a16="http://schemas.microsoft.com/office/drawing/2014/main" id="{9317B5EE-F128-511C-08E0-257AD28F011D}"/>
              </a:ext>
              <a:ext uri="{C183D7F6-B498-43B3-948B-1728B52AA6E4}">
                <adec:decorative xmlns:adec="http://schemas.microsoft.com/office/drawing/2017/decorative" val="1"/>
              </a:ext>
            </a:extLst>
          </p:cNvPr>
          <p:cNvSpPr/>
          <p:nvPr/>
        </p:nvSpPr>
        <p:spPr>
          <a:xfrm>
            <a:off x="4018340" y="996830"/>
            <a:ext cx="835398" cy="841494"/>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3187010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Strategy that we followed</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507136" y="3797425"/>
            <a:ext cx="1877575" cy="506399"/>
          </a:xfrm>
        </p:spPr>
        <p:txBody>
          <a:bodyPr/>
          <a:lstStyle/>
          <a:p>
            <a:r>
              <a:rPr lang="en-US" sz="2000" dirty="0">
                <a:solidFill>
                  <a:schemeClr val="tx2">
                    <a:lumMod val="25000"/>
                    <a:lumOff val="75000"/>
                  </a:schemeClr>
                </a:solidFill>
              </a:rPr>
              <a:t>Web Scraping</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6" y="4548265"/>
            <a:ext cx="1877575" cy="506399"/>
          </a:xfrm>
        </p:spPr>
        <p:txBody>
          <a:bodyPr/>
          <a:lstStyle/>
          <a:p>
            <a:r>
              <a:rPr lang="en-IN" altLang="zh-CN" dirty="0"/>
              <a:t>Python : Selenium , Beautiful soup</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932782" y="2517060"/>
            <a:ext cx="1877575" cy="506399"/>
          </a:xfrm>
        </p:spPr>
        <p:txBody>
          <a:bodyPr/>
          <a:lstStyle/>
          <a:p>
            <a:r>
              <a:rPr lang="en-US" sz="2000" dirty="0">
                <a:solidFill>
                  <a:schemeClr val="tx2">
                    <a:lumMod val="25000"/>
                    <a:lumOff val="75000"/>
                  </a:schemeClr>
                </a:solidFill>
              </a:rPr>
              <a:t>Data Cleaning and modelling</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a:xfrm>
            <a:off x="3932783" y="3263790"/>
            <a:ext cx="1877575" cy="506399"/>
          </a:xfrm>
        </p:spPr>
        <p:txBody>
          <a:bodyPr/>
          <a:lstStyle/>
          <a:p>
            <a:pPr lvl="0"/>
            <a:r>
              <a:rPr lang="en-US" altLang="zh-CN" noProof="0" dirty="0"/>
              <a:t>Python : NumPy , pandas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148938" y="4073623"/>
            <a:ext cx="1877575" cy="1455685"/>
          </a:xfrm>
        </p:spPr>
        <p:txBody>
          <a:bodyPr/>
          <a:lstStyle/>
          <a:p>
            <a:r>
              <a:rPr lang="en-US" sz="2000" dirty="0">
                <a:solidFill>
                  <a:schemeClr val="tx2">
                    <a:lumMod val="25000"/>
                    <a:lumOff val="75000"/>
                  </a:schemeClr>
                </a:solidFill>
              </a:rPr>
              <a:t>Data Visualization and  Analyses</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a:xfrm>
            <a:off x="5157212" y="5548243"/>
            <a:ext cx="1877575" cy="506399"/>
          </a:xfrm>
        </p:spPr>
        <p:txBody>
          <a:bodyPr/>
          <a:lstStyle/>
          <a:p>
            <a:r>
              <a:rPr lang="en-IN" altLang="zh-CN" dirty="0"/>
              <a:t>Power bi , Excel  </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621555"/>
            <a:ext cx="1877575" cy="506399"/>
          </a:xfrm>
        </p:spPr>
        <p:txBody>
          <a:bodyPr/>
          <a:lstStyle/>
          <a:p>
            <a:r>
              <a:rPr lang="en-US" sz="2000" dirty="0">
                <a:solidFill>
                  <a:schemeClr val="tx2">
                    <a:lumMod val="25000"/>
                    <a:lumOff val="75000"/>
                  </a:schemeClr>
                </a:solidFill>
              </a:rPr>
              <a:t>Model Creation</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5230451"/>
            <a:ext cx="1877575" cy="506399"/>
          </a:xfrm>
        </p:spPr>
        <p:txBody>
          <a:bodyPr/>
          <a:lstStyle/>
          <a:p>
            <a:r>
              <a:rPr lang="en-IN" altLang="zh-CN" dirty="0"/>
              <a:t>Python: </a:t>
            </a:r>
            <a:r>
              <a:rPr lang="en-IN" altLang="zh-CN" dirty="0" err="1"/>
              <a:t>Sklearn</a:t>
            </a:r>
            <a:r>
              <a:rPr lang="en-IN" altLang="zh-CN" dirty="0"/>
              <a:t> , pandas, NumPy, </a:t>
            </a:r>
            <a:r>
              <a:rPr lang="en-IN" altLang="zh-CN" dirty="0" err="1"/>
              <a:t>nltk</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593213"/>
            <a:ext cx="1877575" cy="506399"/>
          </a:xfrm>
        </p:spPr>
        <p:txBody>
          <a:bodyPr/>
          <a:lstStyle/>
          <a:p>
            <a:r>
              <a:rPr lang="en-US" sz="2000" dirty="0">
                <a:solidFill>
                  <a:schemeClr val="tx2">
                    <a:lumMod val="25000"/>
                    <a:lumOff val="75000"/>
                  </a:schemeClr>
                </a:solidFill>
              </a:rPr>
              <a:t>Graphical User Interface Creation</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734718" y="3175800"/>
            <a:ext cx="1877575" cy="506399"/>
          </a:xfrm>
        </p:spPr>
        <p:txBody>
          <a:bodyPr/>
          <a:lstStyle/>
          <a:p>
            <a:r>
              <a:rPr lang="en-IN" altLang="zh-CN" dirty="0"/>
              <a:t>Python : </a:t>
            </a:r>
            <a:r>
              <a:rPr lang="en-IN" altLang="zh-CN" dirty="0" err="1"/>
              <a:t>Streamlit</a:t>
            </a:r>
            <a:endParaRPr lang="zh-CN" altLang="en-US" dirty="0"/>
          </a:p>
        </p:txBody>
      </p:sp>
    </p:spTree>
    <p:extLst>
      <p:ext uri="{BB962C8B-B14F-4D97-AF65-F5344CB8AC3E}">
        <p14:creationId xmlns:p14="http://schemas.microsoft.com/office/powerpoint/2010/main" val="591424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DB10-6D92-4885-AA2D-B9FE7A4672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07A94BD-2210-3905-9818-9DBFAF93C4F4}"/>
              </a:ext>
            </a:extLst>
          </p:cNvPr>
          <p:cNvSpPr>
            <a:spLocks noGrp="1"/>
          </p:cNvSpPr>
          <p:nvPr>
            <p:ph idx="1"/>
          </p:nvPr>
        </p:nvSpPr>
        <p:spPr/>
        <p:txBody>
          <a:bodyPr/>
          <a:lstStyle/>
          <a:p>
            <a:endParaRPr lang="en-IN"/>
          </a:p>
        </p:txBody>
      </p:sp>
      <p:pic>
        <p:nvPicPr>
          <p:cNvPr id="3074" name="Picture 2" descr="Web Scraping Cheat Sheet (2022), Python for Web Scraping | by Frank Andrade  | Geek Culture | Medium">
            <a:extLst>
              <a:ext uri="{FF2B5EF4-FFF2-40B4-BE49-F238E27FC236}">
                <a16:creationId xmlns:a16="http://schemas.microsoft.com/office/drawing/2014/main" id="{C69F8BCC-DF91-EC87-434F-ABCC86FD0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1668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4D0F4A-6B0F-4EA1-AD0E-DC0409C5F494}"/>
              </a:ext>
            </a:extLst>
          </p:cNvPr>
          <p:cNvPicPr>
            <a:picLocks noChangeAspect="1"/>
          </p:cNvPicPr>
          <p:nvPr/>
        </p:nvPicPr>
        <p:blipFill rotWithShape="1">
          <a:blip r:embed="rId3"/>
          <a:srcRect l="6154" b="50000"/>
          <a:stretch/>
        </p:blipFill>
        <p:spPr>
          <a:xfrm>
            <a:off x="1590260" y="576527"/>
            <a:ext cx="3485322" cy="1114161"/>
          </a:xfrm>
          <a:prstGeom prst="rect">
            <a:avLst/>
          </a:prstGeom>
        </p:spPr>
      </p:pic>
      <p:pic>
        <p:nvPicPr>
          <p:cNvPr id="6" name="Picture 5">
            <a:extLst>
              <a:ext uri="{FF2B5EF4-FFF2-40B4-BE49-F238E27FC236}">
                <a16:creationId xmlns:a16="http://schemas.microsoft.com/office/drawing/2014/main" id="{70BCC211-3EDC-48D0-B576-9BAC0A14707E}"/>
              </a:ext>
            </a:extLst>
          </p:cNvPr>
          <p:cNvPicPr>
            <a:picLocks noChangeAspect="1"/>
          </p:cNvPicPr>
          <p:nvPr/>
        </p:nvPicPr>
        <p:blipFill>
          <a:blip r:embed="rId4"/>
          <a:stretch>
            <a:fillRect/>
          </a:stretch>
        </p:blipFill>
        <p:spPr>
          <a:xfrm>
            <a:off x="2808257" y="1682627"/>
            <a:ext cx="1790950" cy="866896"/>
          </a:xfrm>
          <a:prstGeom prst="rect">
            <a:avLst/>
          </a:prstGeom>
        </p:spPr>
      </p:pic>
      <p:pic>
        <p:nvPicPr>
          <p:cNvPr id="7" name="Picture 6">
            <a:extLst>
              <a:ext uri="{FF2B5EF4-FFF2-40B4-BE49-F238E27FC236}">
                <a16:creationId xmlns:a16="http://schemas.microsoft.com/office/drawing/2014/main" id="{B8D0830A-AC2A-4292-8065-07F7C615ADA7}"/>
              </a:ext>
            </a:extLst>
          </p:cNvPr>
          <p:cNvPicPr>
            <a:picLocks noChangeAspect="1"/>
          </p:cNvPicPr>
          <p:nvPr/>
        </p:nvPicPr>
        <p:blipFill>
          <a:blip r:embed="rId4"/>
          <a:stretch>
            <a:fillRect/>
          </a:stretch>
        </p:blipFill>
        <p:spPr>
          <a:xfrm>
            <a:off x="5075582" y="2995552"/>
            <a:ext cx="2271226" cy="1099370"/>
          </a:xfrm>
          <a:prstGeom prst="rect">
            <a:avLst/>
          </a:prstGeom>
        </p:spPr>
      </p:pic>
    </p:spTree>
    <p:extLst>
      <p:ext uri="{BB962C8B-B14F-4D97-AF65-F5344CB8AC3E}">
        <p14:creationId xmlns:p14="http://schemas.microsoft.com/office/powerpoint/2010/main" val="3242596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BF0BAB-18C8-2FFF-6583-A1D80CC89DF3}"/>
              </a:ext>
            </a:extLst>
          </p:cNvPr>
          <p:cNvSpPr txBox="1">
            <a:spLocks/>
          </p:cNvSpPr>
          <p:nvPr/>
        </p:nvSpPr>
        <p:spPr>
          <a:xfrm>
            <a:off x="686988" y="1361408"/>
            <a:ext cx="10058400" cy="1449387"/>
          </a:xfrm>
          <a:prstGeom prst="rect">
            <a:avLst/>
          </a:prstGeom>
        </p:spPr>
        <p:txBody>
          <a:bodyPr>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sz="2800" dirty="0">
                <a:solidFill>
                  <a:schemeClr val="bg1"/>
                </a:solidFill>
              </a:rPr>
              <a:t>Raw Data  </a:t>
            </a:r>
          </a:p>
        </p:txBody>
      </p:sp>
      <p:sp>
        <p:nvSpPr>
          <p:cNvPr id="10" name="TextBox 9">
            <a:extLst>
              <a:ext uri="{FF2B5EF4-FFF2-40B4-BE49-F238E27FC236}">
                <a16:creationId xmlns:a16="http://schemas.microsoft.com/office/drawing/2014/main" id="{F6A64F33-9D64-2888-1F85-745B3B5B3E1D}"/>
              </a:ext>
            </a:extLst>
          </p:cNvPr>
          <p:cNvSpPr txBox="1"/>
          <p:nvPr/>
        </p:nvSpPr>
        <p:spPr>
          <a:xfrm>
            <a:off x="686988" y="3528095"/>
            <a:ext cx="6201175" cy="954107"/>
          </a:xfrm>
          <a:prstGeom prst="rect">
            <a:avLst/>
          </a:prstGeom>
          <a:noFill/>
        </p:spPr>
        <p:txBody>
          <a:bodyPr wrap="square">
            <a:spAutoFit/>
          </a:bodyPr>
          <a:lstStyle/>
          <a:p>
            <a:endParaRPr lang="en-US" sz="2800" spc="-50" dirty="0">
              <a:solidFill>
                <a:schemeClr val="bg1"/>
              </a:solidFill>
              <a:latin typeface="+mj-lt"/>
              <a:ea typeface="+mj-ea"/>
              <a:cs typeface="+mj-cs"/>
            </a:endParaRPr>
          </a:p>
          <a:p>
            <a:r>
              <a:rPr lang="en-US" sz="2800" spc="-50" dirty="0">
                <a:solidFill>
                  <a:schemeClr val="bg1"/>
                </a:solidFill>
                <a:latin typeface="+mj-lt"/>
                <a:ea typeface="+mj-ea"/>
                <a:cs typeface="+mj-cs"/>
              </a:rPr>
              <a:t>Clean Data  </a:t>
            </a:r>
          </a:p>
        </p:txBody>
      </p:sp>
      <p:pic>
        <p:nvPicPr>
          <p:cNvPr id="15" name="Picture 14">
            <a:extLst>
              <a:ext uri="{FF2B5EF4-FFF2-40B4-BE49-F238E27FC236}">
                <a16:creationId xmlns:a16="http://schemas.microsoft.com/office/drawing/2014/main" id="{B6DBFCF4-69A2-C68E-A8D6-93F4F8D479C3}"/>
              </a:ext>
            </a:extLst>
          </p:cNvPr>
          <p:cNvPicPr>
            <a:picLocks noChangeAspect="1"/>
          </p:cNvPicPr>
          <p:nvPr/>
        </p:nvPicPr>
        <p:blipFill rotWithShape="1">
          <a:blip r:embed="rId2"/>
          <a:srcRect l="1126"/>
          <a:stretch/>
        </p:blipFill>
        <p:spPr>
          <a:xfrm>
            <a:off x="801881" y="4413810"/>
            <a:ext cx="10223060" cy="1799511"/>
          </a:xfrm>
          <a:prstGeom prst="rect">
            <a:avLst/>
          </a:prstGeom>
        </p:spPr>
      </p:pic>
      <p:pic>
        <p:nvPicPr>
          <p:cNvPr id="17" name="Picture 16">
            <a:extLst>
              <a:ext uri="{FF2B5EF4-FFF2-40B4-BE49-F238E27FC236}">
                <a16:creationId xmlns:a16="http://schemas.microsoft.com/office/drawing/2014/main" id="{470C3A9C-D277-B58C-1980-D3FFC791C7D2}"/>
              </a:ext>
            </a:extLst>
          </p:cNvPr>
          <p:cNvPicPr>
            <a:picLocks noChangeAspect="1"/>
          </p:cNvPicPr>
          <p:nvPr/>
        </p:nvPicPr>
        <p:blipFill rotWithShape="1">
          <a:blip r:embed="rId3"/>
          <a:srcRect l="515" t="3778" r="6323"/>
          <a:stretch/>
        </p:blipFill>
        <p:spPr>
          <a:xfrm>
            <a:off x="801881" y="2078708"/>
            <a:ext cx="10223060" cy="1689520"/>
          </a:xfrm>
          <a:prstGeom prst="rect">
            <a:avLst/>
          </a:prstGeom>
        </p:spPr>
      </p:pic>
      <p:sp>
        <p:nvSpPr>
          <p:cNvPr id="18" name="TextBox 17">
            <a:extLst>
              <a:ext uri="{FF2B5EF4-FFF2-40B4-BE49-F238E27FC236}">
                <a16:creationId xmlns:a16="http://schemas.microsoft.com/office/drawing/2014/main" id="{621B7A81-13FE-A60D-AB99-260E1614955C}"/>
              </a:ext>
            </a:extLst>
          </p:cNvPr>
          <p:cNvSpPr txBox="1"/>
          <p:nvPr/>
        </p:nvSpPr>
        <p:spPr>
          <a:xfrm>
            <a:off x="686988" y="403975"/>
            <a:ext cx="10291049" cy="707886"/>
          </a:xfrm>
          <a:prstGeom prst="rect">
            <a:avLst/>
          </a:prstGeom>
          <a:noFill/>
        </p:spPr>
        <p:txBody>
          <a:bodyPr wrap="square" rtlCol="0">
            <a:spAutoFit/>
          </a:bodyPr>
          <a:lstStyle/>
          <a:p>
            <a:pPr algn="ctr"/>
            <a:r>
              <a:rPr lang="en-IN" sz="4000" dirty="0">
                <a:solidFill>
                  <a:schemeClr val="bg1"/>
                </a:solidFill>
              </a:rPr>
              <a:t>Data Pre Processing</a:t>
            </a:r>
          </a:p>
        </p:txBody>
      </p:sp>
    </p:spTree>
    <p:extLst>
      <p:ext uri="{BB962C8B-B14F-4D97-AF65-F5344CB8AC3E}">
        <p14:creationId xmlns:p14="http://schemas.microsoft.com/office/powerpoint/2010/main" val="2286835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8554-5322-C5F0-960D-CA62ACC84FDC}"/>
              </a:ext>
            </a:extLst>
          </p:cNvPr>
          <p:cNvSpPr>
            <a:spLocks noGrp="1"/>
          </p:cNvSpPr>
          <p:nvPr>
            <p:ph type="title"/>
          </p:nvPr>
        </p:nvSpPr>
        <p:spPr/>
        <p:txBody>
          <a:bodyPr/>
          <a:lstStyle/>
          <a:p>
            <a:r>
              <a:rPr lang="en-IN" dirty="0"/>
              <a:t>Cleaning Part</a:t>
            </a:r>
          </a:p>
        </p:txBody>
      </p:sp>
      <p:pic>
        <p:nvPicPr>
          <p:cNvPr id="5" name="Picture 4">
            <a:extLst>
              <a:ext uri="{FF2B5EF4-FFF2-40B4-BE49-F238E27FC236}">
                <a16:creationId xmlns:a16="http://schemas.microsoft.com/office/drawing/2014/main" id="{23266596-E8BF-B487-A885-BA7C9B1C6DDB}"/>
              </a:ext>
            </a:extLst>
          </p:cNvPr>
          <p:cNvPicPr>
            <a:picLocks noChangeAspect="1"/>
          </p:cNvPicPr>
          <p:nvPr/>
        </p:nvPicPr>
        <p:blipFill>
          <a:blip r:embed="rId2"/>
          <a:stretch>
            <a:fillRect/>
          </a:stretch>
        </p:blipFill>
        <p:spPr>
          <a:xfrm>
            <a:off x="1679868" y="2431956"/>
            <a:ext cx="4138226" cy="27739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FABCDCC5-926B-C991-2A5C-35EB394C47F0}"/>
              </a:ext>
            </a:extLst>
          </p:cNvPr>
          <p:cNvPicPr>
            <a:picLocks noChangeAspect="1"/>
          </p:cNvPicPr>
          <p:nvPr/>
        </p:nvPicPr>
        <p:blipFill rotWithShape="1">
          <a:blip r:embed="rId3"/>
          <a:srcRect t="3518"/>
          <a:stretch/>
        </p:blipFill>
        <p:spPr>
          <a:xfrm>
            <a:off x="7399468" y="2073368"/>
            <a:ext cx="4428564" cy="3442448"/>
          </a:xfrm>
          <a:prstGeom prst="rect">
            <a:avLst/>
          </a:prstGeom>
        </p:spPr>
      </p:pic>
    </p:spTree>
    <p:extLst>
      <p:ext uri="{BB962C8B-B14F-4D97-AF65-F5344CB8AC3E}">
        <p14:creationId xmlns:p14="http://schemas.microsoft.com/office/powerpoint/2010/main" val="1226715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BFF1DDD-B91C-AA4A-5C29-C83F5CE041A1}"/>
              </a:ext>
            </a:extLst>
          </p:cNvPr>
          <p:cNvSpPr txBox="1">
            <a:spLocks/>
          </p:cNvSpPr>
          <p:nvPr/>
        </p:nvSpPr>
        <p:spPr>
          <a:xfrm>
            <a:off x="546847" y="406273"/>
            <a:ext cx="10806953" cy="1325563"/>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IN" dirty="0"/>
              <a:t>      </a:t>
            </a:r>
            <a:r>
              <a:rPr lang="en-IN" b="1" dirty="0">
                <a:solidFill>
                  <a:schemeClr val="tx2">
                    <a:lumMod val="25000"/>
                    <a:lumOff val="75000"/>
                  </a:schemeClr>
                </a:solidFill>
              </a:rPr>
              <a:t>Project Insights: </a:t>
            </a:r>
            <a:br>
              <a:rPr lang="en-IN" dirty="0">
                <a:solidFill>
                  <a:schemeClr val="tx2">
                    <a:lumMod val="25000"/>
                    <a:lumOff val="75000"/>
                  </a:schemeClr>
                </a:solidFill>
              </a:rPr>
            </a:br>
            <a:endParaRPr lang="en-IN" dirty="0">
              <a:solidFill>
                <a:schemeClr val="tx2">
                  <a:lumMod val="25000"/>
                  <a:lumOff val="75000"/>
                </a:schemeClr>
              </a:solidFill>
            </a:endParaRPr>
          </a:p>
        </p:txBody>
      </p:sp>
      <p:pic>
        <p:nvPicPr>
          <p:cNvPr id="10" name="Graphic 9" descr="Research">
            <a:extLst>
              <a:ext uri="{FF2B5EF4-FFF2-40B4-BE49-F238E27FC236}">
                <a16:creationId xmlns:a16="http://schemas.microsoft.com/office/drawing/2014/main" id="{DF5040D9-E551-5224-B04C-DC1782BB65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459" y="273424"/>
            <a:ext cx="914400" cy="914400"/>
          </a:xfrm>
          <a:prstGeom prst="rect">
            <a:avLst/>
          </a:prstGeom>
        </p:spPr>
      </p:pic>
      <p:pic>
        <p:nvPicPr>
          <p:cNvPr id="4" name="Picture 3">
            <a:extLst>
              <a:ext uri="{FF2B5EF4-FFF2-40B4-BE49-F238E27FC236}">
                <a16:creationId xmlns:a16="http://schemas.microsoft.com/office/drawing/2014/main" id="{E93B4C1A-6A0F-103D-4854-252D25227148}"/>
              </a:ext>
            </a:extLst>
          </p:cNvPr>
          <p:cNvPicPr>
            <a:picLocks noChangeAspect="1"/>
          </p:cNvPicPr>
          <p:nvPr/>
        </p:nvPicPr>
        <p:blipFill>
          <a:blip r:embed="rId4"/>
          <a:stretch>
            <a:fillRect/>
          </a:stretch>
        </p:blipFill>
        <p:spPr>
          <a:xfrm>
            <a:off x="546847" y="1320673"/>
            <a:ext cx="10951470" cy="4969648"/>
          </a:xfrm>
          <a:prstGeom prst="rect">
            <a:avLst/>
          </a:prstGeom>
        </p:spPr>
      </p:pic>
    </p:spTree>
    <p:extLst>
      <p:ext uri="{BB962C8B-B14F-4D97-AF65-F5344CB8AC3E}">
        <p14:creationId xmlns:p14="http://schemas.microsoft.com/office/powerpoint/2010/main" val="33908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80C9A-6B7D-E80E-999E-06D280494F8F}"/>
              </a:ext>
            </a:extLst>
          </p:cNvPr>
          <p:cNvSpPr>
            <a:spLocks noGrp="1"/>
          </p:cNvSpPr>
          <p:nvPr>
            <p:ph type="title"/>
          </p:nvPr>
        </p:nvSpPr>
        <p:spPr/>
        <p:txBody>
          <a:bodyPr/>
          <a:lstStyle/>
          <a:p>
            <a:r>
              <a:rPr lang="en-US" dirty="0"/>
              <a:t>he</a:t>
            </a:r>
            <a:endParaRPr lang="en-IN" dirty="0"/>
          </a:p>
        </p:txBody>
      </p:sp>
      <p:pic>
        <p:nvPicPr>
          <p:cNvPr id="5122" name="Picture 2" descr="PowerPoint Design Technology">
            <a:extLst>
              <a:ext uri="{FF2B5EF4-FFF2-40B4-BE49-F238E27FC236}">
                <a16:creationId xmlns:a16="http://schemas.microsoft.com/office/drawing/2014/main" id="{525B66D5-1943-7954-35F3-21690649E5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48" y="8802"/>
            <a:ext cx="12176352" cy="684919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4" name="TextBox 3">
            <a:extLst>
              <a:ext uri="{FF2B5EF4-FFF2-40B4-BE49-F238E27FC236}">
                <a16:creationId xmlns:a16="http://schemas.microsoft.com/office/drawing/2014/main" id="{221B944E-2550-8BF2-C839-417329346DCE}"/>
              </a:ext>
            </a:extLst>
          </p:cNvPr>
          <p:cNvSpPr txBox="1"/>
          <p:nvPr/>
        </p:nvSpPr>
        <p:spPr>
          <a:xfrm>
            <a:off x="3215481" y="430605"/>
            <a:ext cx="5761037" cy="707886"/>
          </a:xfrm>
          <a:prstGeom prst="rect">
            <a:avLst/>
          </a:prstGeom>
          <a:solidFill>
            <a:schemeClr val="bg1"/>
          </a:solidFill>
        </p:spPr>
        <p:txBody>
          <a:bodyPr wrap="square" rtlCol="0">
            <a:spAutoFit/>
          </a:bodyPr>
          <a:lstStyle/>
          <a:p>
            <a:pPr algn="ctr"/>
            <a:r>
              <a:rPr lang="en-IN" sz="4000" dirty="0">
                <a:latin typeface="Arial Black" panose="020B0A04020102020204" pitchFamily="34" charset="0"/>
              </a:rPr>
              <a:t>INSIGHTS DRAWN</a:t>
            </a:r>
          </a:p>
        </p:txBody>
      </p:sp>
      <p:sp>
        <p:nvSpPr>
          <p:cNvPr id="5" name="TextBox 4">
            <a:extLst>
              <a:ext uri="{FF2B5EF4-FFF2-40B4-BE49-F238E27FC236}">
                <a16:creationId xmlns:a16="http://schemas.microsoft.com/office/drawing/2014/main" id="{3E5DA9DB-29A8-DAB8-C906-6FF07A6A3BA6}"/>
              </a:ext>
            </a:extLst>
          </p:cNvPr>
          <p:cNvSpPr txBox="1"/>
          <p:nvPr/>
        </p:nvSpPr>
        <p:spPr>
          <a:xfrm>
            <a:off x="2475346" y="1700769"/>
            <a:ext cx="3496830" cy="369332"/>
          </a:xfrm>
          <a:prstGeom prst="rect">
            <a:avLst/>
          </a:prstGeom>
          <a:solidFill>
            <a:srgbClr val="00B050"/>
          </a:solidFill>
        </p:spPr>
        <p:txBody>
          <a:bodyPr wrap="square" rtlCol="0">
            <a:spAutoFit/>
          </a:bodyPr>
          <a:lstStyle/>
          <a:p>
            <a:r>
              <a:rPr lang="en-IN" b="1" dirty="0">
                <a:solidFill>
                  <a:schemeClr val="bg1"/>
                </a:solidFill>
              </a:rPr>
              <a:t>01 TOP DEMANDED SKILLS</a:t>
            </a:r>
          </a:p>
        </p:txBody>
      </p:sp>
      <p:sp>
        <p:nvSpPr>
          <p:cNvPr id="6" name="TextBox 5">
            <a:extLst>
              <a:ext uri="{FF2B5EF4-FFF2-40B4-BE49-F238E27FC236}">
                <a16:creationId xmlns:a16="http://schemas.microsoft.com/office/drawing/2014/main" id="{FD2252E1-A5B1-C113-BFE0-EC02F2F7D040}"/>
              </a:ext>
            </a:extLst>
          </p:cNvPr>
          <p:cNvSpPr txBox="1"/>
          <p:nvPr/>
        </p:nvSpPr>
        <p:spPr>
          <a:xfrm>
            <a:off x="5556250" y="2734651"/>
            <a:ext cx="5027082" cy="369332"/>
          </a:xfrm>
          <a:prstGeom prst="rect">
            <a:avLst/>
          </a:prstGeom>
          <a:solidFill>
            <a:srgbClr val="00B050"/>
          </a:solidFill>
        </p:spPr>
        <p:txBody>
          <a:bodyPr wrap="square" rtlCol="0">
            <a:spAutoFit/>
          </a:bodyPr>
          <a:lstStyle/>
          <a:p>
            <a:r>
              <a:rPr lang="en-IN" b="1" dirty="0">
                <a:solidFill>
                  <a:schemeClr val="bg1"/>
                </a:solidFill>
              </a:rPr>
              <a:t>02 BIG COMPANY HIRE HAVE MORE OPENING</a:t>
            </a:r>
          </a:p>
        </p:txBody>
      </p:sp>
      <p:sp>
        <p:nvSpPr>
          <p:cNvPr id="3" name="TextBox 2">
            <a:extLst>
              <a:ext uri="{FF2B5EF4-FFF2-40B4-BE49-F238E27FC236}">
                <a16:creationId xmlns:a16="http://schemas.microsoft.com/office/drawing/2014/main" id="{6DC0589D-0FBE-211B-EF2C-DEC5DA0B2DAA}"/>
              </a:ext>
            </a:extLst>
          </p:cNvPr>
          <p:cNvSpPr txBox="1"/>
          <p:nvPr/>
        </p:nvSpPr>
        <p:spPr>
          <a:xfrm>
            <a:off x="6987116" y="1560139"/>
            <a:ext cx="4138084" cy="738664"/>
          </a:xfrm>
          <a:prstGeom prst="rect">
            <a:avLst/>
          </a:prstGeom>
          <a:solidFill>
            <a:schemeClr val="bg1"/>
          </a:solidFill>
        </p:spPr>
        <p:txBody>
          <a:bodyPr wrap="square" rtlCol="0">
            <a:spAutoFit/>
          </a:bodyPr>
          <a:lstStyle/>
          <a:p>
            <a:r>
              <a:rPr lang="en-US"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From the scrapped data we have observed that </a:t>
            </a:r>
            <a:r>
              <a:rPr lang="en-US" sz="1400" cap="none" dirty="0"/>
              <a:t>Python , Java &amp; the JavaScript  </a:t>
            </a:r>
            <a:r>
              <a:rPr lang="en-US"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are amongst the most demanded skills</a:t>
            </a:r>
            <a:endParaRPr lang="en-IN"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endParaRPr>
          </a:p>
        </p:txBody>
      </p:sp>
      <p:sp>
        <p:nvSpPr>
          <p:cNvPr id="7" name="TextBox 6">
            <a:extLst>
              <a:ext uri="{FF2B5EF4-FFF2-40B4-BE49-F238E27FC236}">
                <a16:creationId xmlns:a16="http://schemas.microsoft.com/office/drawing/2014/main" id="{A577ECD9-64DC-CEA9-4327-698CDE7D9CAB}"/>
              </a:ext>
            </a:extLst>
          </p:cNvPr>
          <p:cNvSpPr txBox="1"/>
          <p:nvPr/>
        </p:nvSpPr>
        <p:spPr>
          <a:xfrm>
            <a:off x="378349" y="2490771"/>
            <a:ext cx="4231751" cy="954107"/>
          </a:xfrm>
          <a:prstGeom prst="rect">
            <a:avLst/>
          </a:prstGeom>
          <a:solidFill>
            <a:schemeClr val="bg1"/>
          </a:solidFill>
        </p:spPr>
        <p:txBody>
          <a:bodyPr wrap="square" rtlCol="0">
            <a:spAutoFit/>
          </a:bodyPr>
          <a:lstStyle/>
          <a:p>
            <a:pPr algn="just"/>
            <a:r>
              <a:rPr lang="en-US"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From our research and analysis we found out the that the company whose </a:t>
            </a:r>
            <a:r>
              <a:rPr lang="en-US" sz="1400" b="1"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size is above 1000 employee have more opening then that of 50 employee</a:t>
            </a:r>
          </a:p>
        </p:txBody>
      </p:sp>
      <p:sp>
        <p:nvSpPr>
          <p:cNvPr id="8" name="TextBox 7">
            <a:extLst>
              <a:ext uri="{FF2B5EF4-FFF2-40B4-BE49-F238E27FC236}">
                <a16:creationId xmlns:a16="http://schemas.microsoft.com/office/drawing/2014/main" id="{F4169F5C-A14C-3A74-0AC2-48884A0FF64F}"/>
              </a:ext>
            </a:extLst>
          </p:cNvPr>
          <p:cNvSpPr txBox="1"/>
          <p:nvPr/>
        </p:nvSpPr>
        <p:spPr>
          <a:xfrm>
            <a:off x="2777068" y="3778614"/>
            <a:ext cx="3251728" cy="369332"/>
          </a:xfrm>
          <a:prstGeom prst="rect">
            <a:avLst/>
          </a:prstGeom>
          <a:solidFill>
            <a:srgbClr val="00B050"/>
          </a:solidFill>
        </p:spPr>
        <p:txBody>
          <a:bodyPr wrap="square" rtlCol="0">
            <a:spAutoFit/>
          </a:bodyPr>
          <a:lstStyle/>
          <a:p>
            <a:r>
              <a:rPr lang="en-IN" b="1" dirty="0">
                <a:solidFill>
                  <a:schemeClr val="bg1"/>
                </a:solidFill>
              </a:rPr>
              <a:t>03 CITIES OFFERING MOST JOBS</a:t>
            </a:r>
          </a:p>
        </p:txBody>
      </p:sp>
      <p:sp>
        <p:nvSpPr>
          <p:cNvPr id="9" name="TextBox 8">
            <a:extLst>
              <a:ext uri="{FF2B5EF4-FFF2-40B4-BE49-F238E27FC236}">
                <a16:creationId xmlns:a16="http://schemas.microsoft.com/office/drawing/2014/main" id="{C7E70FEB-3B18-D748-1C37-836756948F9A}"/>
              </a:ext>
            </a:extLst>
          </p:cNvPr>
          <p:cNvSpPr txBox="1"/>
          <p:nvPr/>
        </p:nvSpPr>
        <p:spPr>
          <a:xfrm>
            <a:off x="6987116" y="3622972"/>
            <a:ext cx="5027084" cy="523220"/>
          </a:xfrm>
          <a:prstGeom prst="rect">
            <a:avLst/>
          </a:prstGeom>
          <a:solidFill>
            <a:schemeClr val="bg1"/>
          </a:solidFill>
        </p:spPr>
        <p:txBody>
          <a:bodyPr wrap="square" rtlCol="0">
            <a:spAutoFit/>
          </a:bodyPr>
          <a:lstStyle/>
          <a:p>
            <a:r>
              <a:rPr lang="en-US"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Our research and observations states that </a:t>
            </a:r>
            <a:r>
              <a:rPr lang="en-US" sz="1400" b="1"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METROPOLITAN</a:t>
            </a:r>
            <a:r>
              <a:rPr lang="en-US"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 cites are leading in providing jobs opening across </a:t>
            </a:r>
            <a:r>
              <a:rPr lang="en-US" sz="1400" b="1"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INDIA</a:t>
            </a:r>
            <a:r>
              <a:rPr lang="en-US"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a:t>
            </a:r>
            <a:endParaRPr lang="en-IN"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endParaRPr>
          </a:p>
        </p:txBody>
      </p:sp>
      <p:sp>
        <p:nvSpPr>
          <p:cNvPr id="12" name="TextBox 11">
            <a:extLst>
              <a:ext uri="{FF2B5EF4-FFF2-40B4-BE49-F238E27FC236}">
                <a16:creationId xmlns:a16="http://schemas.microsoft.com/office/drawing/2014/main" id="{AA97D489-E25A-BC96-C927-3B978E646F60}"/>
              </a:ext>
            </a:extLst>
          </p:cNvPr>
          <p:cNvSpPr txBox="1"/>
          <p:nvPr/>
        </p:nvSpPr>
        <p:spPr>
          <a:xfrm>
            <a:off x="5556248" y="4733689"/>
            <a:ext cx="5027084" cy="369332"/>
          </a:xfrm>
          <a:prstGeom prst="rect">
            <a:avLst/>
          </a:prstGeom>
          <a:solidFill>
            <a:srgbClr val="00B050"/>
          </a:solidFill>
        </p:spPr>
        <p:txBody>
          <a:bodyPr wrap="square" rtlCol="0">
            <a:spAutoFit/>
          </a:bodyPr>
          <a:lstStyle/>
          <a:p>
            <a:r>
              <a:rPr lang="en-IN" b="1" dirty="0">
                <a:solidFill>
                  <a:schemeClr val="bg1"/>
                </a:solidFill>
              </a:rPr>
              <a:t>04 COMPANIES WITH MAXIMUM OPPORTUNITIES</a:t>
            </a:r>
          </a:p>
        </p:txBody>
      </p:sp>
      <p:sp>
        <p:nvSpPr>
          <p:cNvPr id="14" name="TextBox 13">
            <a:extLst>
              <a:ext uri="{FF2B5EF4-FFF2-40B4-BE49-F238E27FC236}">
                <a16:creationId xmlns:a16="http://schemas.microsoft.com/office/drawing/2014/main" id="{24466CA3-DB39-1921-99A3-15F76D412733}"/>
              </a:ext>
            </a:extLst>
          </p:cNvPr>
          <p:cNvSpPr txBox="1"/>
          <p:nvPr/>
        </p:nvSpPr>
        <p:spPr>
          <a:xfrm>
            <a:off x="533400" y="4539228"/>
            <a:ext cx="4076700" cy="738664"/>
          </a:xfrm>
          <a:prstGeom prst="rect">
            <a:avLst/>
          </a:prstGeom>
          <a:solidFill>
            <a:schemeClr val="bg1"/>
          </a:solidFill>
        </p:spPr>
        <p:txBody>
          <a:bodyPr wrap="square" rtlCol="0">
            <a:spAutoFit/>
          </a:bodyPr>
          <a:lstStyle/>
          <a:p>
            <a:r>
              <a:rPr lang="en-US" sz="1400" b="1"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LTI Mindtree , 3M &amp; Google</a:t>
            </a:r>
            <a:r>
              <a:rPr lang="en-US"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 are the top 3 companies in terms of the number of jobs opportunities</a:t>
            </a:r>
            <a:r>
              <a:rPr lang="en-US" sz="1400" dirty="0">
                <a:solidFill>
                  <a:schemeClr val="tx1">
                    <a:lumMod val="65000"/>
                    <a:lumOff val="35000"/>
                  </a:schemeClr>
                </a:solidFill>
                <a:latin typeface="Times New Roman" panose="02020603050405020304" pitchFamily="18" charset="0"/>
                <a:cs typeface="Times New Roman" panose="02020603050405020304" pitchFamily="18" charset="0"/>
              </a:rPr>
              <a:t>. </a:t>
            </a:r>
            <a:endParaRPr lang="en-IN" sz="1400" dirty="0">
              <a:solidFill>
                <a:schemeClr val="tx1">
                  <a:lumMod val="65000"/>
                  <a:lumOff val="35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8CFACF02-4F39-A9FA-BC1A-97E886FEA036}"/>
              </a:ext>
            </a:extLst>
          </p:cNvPr>
          <p:cNvSpPr txBox="1"/>
          <p:nvPr/>
        </p:nvSpPr>
        <p:spPr>
          <a:xfrm>
            <a:off x="4673600" y="102466"/>
            <a:ext cx="2895600" cy="369332"/>
          </a:xfrm>
          <a:prstGeom prst="rect">
            <a:avLst/>
          </a:prstGeom>
          <a:solidFill>
            <a:schemeClr val="bg1"/>
          </a:solidFill>
        </p:spPr>
        <p:txBody>
          <a:bodyPr wrap="square" rtlCol="0">
            <a:spAutoFit/>
          </a:bodyPr>
          <a:lstStyle/>
          <a:p>
            <a:endParaRPr lang="en-IN" dirty="0"/>
          </a:p>
        </p:txBody>
      </p:sp>
      <p:sp>
        <p:nvSpPr>
          <p:cNvPr id="16" name="TextBox 15">
            <a:extLst>
              <a:ext uri="{FF2B5EF4-FFF2-40B4-BE49-F238E27FC236}">
                <a16:creationId xmlns:a16="http://schemas.microsoft.com/office/drawing/2014/main" id="{E45FEB9E-36BC-83D1-D7DA-1A3BA8A5EB91}"/>
              </a:ext>
            </a:extLst>
          </p:cNvPr>
          <p:cNvSpPr txBox="1"/>
          <p:nvPr/>
        </p:nvSpPr>
        <p:spPr>
          <a:xfrm>
            <a:off x="1261532" y="5785681"/>
            <a:ext cx="4605868" cy="369332"/>
          </a:xfrm>
          <a:prstGeom prst="rect">
            <a:avLst/>
          </a:prstGeom>
          <a:solidFill>
            <a:srgbClr val="00B050"/>
          </a:solidFill>
        </p:spPr>
        <p:txBody>
          <a:bodyPr wrap="square" rtlCol="0">
            <a:spAutoFit/>
          </a:bodyPr>
          <a:lstStyle/>
          <a:p>
            <a:r>
              <a:rPr lang="en-IN" b="1" dirty="0">
                <a:solidFill>
                  <a:schemeClr val="bg1"/>
                </a:solidFill>
              </a:rPr>
              <a:t> 05 JOB LEVEL WITH MAXIMUM OPENINGS</a:t>
            </a:r>
          </a:p>
        </p:txBody>
      </p:sp>
      <p:sp>
        <p:nvSpPr>
          <p:cNvPr id="17" name="TextBox 16">
            <a:extLst>
              <a:ext uri="{FF2B5EF4-FFF2-40B4-BE49-F238E27FC236}">
                <a16:creationId xmlns:a16="http://schemas.microsoft.com/office/drawing/2014/main" id="{E0F21A1D-5468-5AE4-56CD-41A7FCFC2606}"/>
              </a:ext>
            </a:extLst>
          </p:cNvPr>
          <p:cNvSpPr txBox="1"/>
          <p:nvPr/>
        </p:nvSpPr>
        <p:spPr>
          <a:xfrm>
            <a:off x="6987116" y="5554588"/>
            <a:ext cx="5027084" cy="738664"/>
          </a:xfrm>
          <a:prstGeom prst="rect">
            <a:avLst/>
          </a:prstGeom>
          <a:solidFill>
            <a:schemeClr val="bg1"/>
          </a:solidFill>
        </p:spPr>
        <p:txBody>
          <a:bodyPr wrap="square" rtlCol="0">
            <a:spAutoFit/>
          </a:bodyPr>
          <a:lstStyle/>
          <a:p>
            <a:r>
              <a:rPr lang="en-US" sz="1400"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From our research and analysis we found out the highest number of openings are for the </a:t>
            </a:r>
            <a:r>
              <a:rPr lang="en-US" sz="1400" b="1" dirty="0">
                <a:solidFill>
                  <a:schemeClr val="tx1">
                    <a:lumMod val="65000"/>
                    <a:lumOff val="35000"/>
                  </a:schemeClr>
                </a:solidFill>
                <a:latin typeface="Roboto" panose="02000000000000000000" pitchFamily="2" charset="0"/>
                <a:ea typeface="Roboto" panose="02000000000000000000" pitchFamily="2" charset="0"/>
                <a:cs typeface="Times New Roman" panose="02020603050405020304" pitchFamily="18" charset="0"/>
              </a:rPr>
              <a:t>CANDIDATE HAVING  EXPERIENCE BETWEEN 3- 15 YEAR </a:t>
            </a:r>
          </a:p>
        </p:txBody>
      </p:sp>
      <p:sp>
        <p:nvSpPr>
          <p:cNvPr id="11" name="TextBox 10">
            <a:extLst>
              <a:ext uri="{FF2B5EF4-FFF2-40B4-BE49-F238E27FC236}">
                <a16:creationId xmlns:a16="http://schemas.microsoft.com/office/drawing/2014/main" id="{CED229D5-929A-4D11-80A3-726D9E9F9546}"/>
              </a:ext>
            </a:extLst>
          </p:cNvPr>
          <p:cNvSpPr txBox="1"/>
          <p:nvPr/>
        </p:nvSpPr>
        <p:spPr>
          <a:xfrm>
            <a:off x="424069" y="6572200"/>
            <a:ext cx="9854096" cy="276999"/>
          </a:xfrm>
          <a:prstGeom prst="rect">
            <a:avLst/>
          </a:prstGeom>
          <a:noFill/>
        </p:spPr>
        <p:txBody>
          <a:bodyPr wrap="square" rtlCol="0">
            <a:spAutoFit/>
          </a:bodyPr>
          <a:lstStyle/>
          <a:p>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*all the above Insights and Observations are based only on data that we have fetched from </a:t>
            </a:r>
            <a:r>
              <a:rPr lang="en-US" sz="1200" dirty="0" err="1">
                <a:solidFill>
                  <a:schemeClr val="tx1">
                    <a:lumMod val="50000"/>
                    <a:lumOff val="50000"/>
                  </a:schemeClr>
                </a:solidFill>
                <a:latin typeface="Times New Roman" panose="02020603050405020304" pitchFamily="18" charset="0"/>
                <a:cs typeface="Times New Roman" panose="02020603050405020304" pitchFamily="18" charset="0"/>
              </a:rPr>
              <a:t>Instahyre</a:t>
            </a:r>
            <a:r>
              <a:rPr lang="en-US" sz="1200" dirty="0">
                <a:solidFill>
                  <a:schemeClr val="tx1">
                    <a:lumMod val="50000"/>
                    <a:lumOff val="5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83797298"/>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dark - tm89027928_Win22_jx_v15" id="{6FC4CD7C-8D8C-413D-9734-DB9D2ACDF211}" vid="{3BCE2F71-642F-410D-8C9D-43A56939DC2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19EC099-CA80-4E7D-B4BF-2970B26F4E55}">
  <ds:schemaRefs>
    <ds:schemaRef ds:uri="http://schemas.microsoft.com/sharepoint/v3/contenttype/forms"/>
  </ds:schemaRefs>
</ds:datastoreItem>
</file>

<file path=customXml/itemProps2.xml><?xml version="1.0" encoding="utf-8"?>
<ds:datastoreItem xmlns:ds="http://schemas.openxmlformats.org/officeDocument/2006/customXml" ds:itemID="{A21E1349-079A-46DA-8C56-B35AC6C117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A2AE28-B20A-43BD-B938-8C55A179243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400</TotalTime>
  <Words>851</Words>
  <Application>Microsoft Office PowerPoint</Application>
  <PresentationFormat>Widescreen</PresentationFormat>
  <Paragraphs>99</Paragraphs>
  <Slides>18</Slides>
  <Notes>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vt:i4>
      </vt:variant>
    </vt:vector>
  </HeadingPairs>
  <TitlesOfParts>
    <vt:vector size="34" baseType="lpstr">
      <vt:lpstr>等线</vt:lpstr>
      <vt:lpstr>Abadi</vt:lpstr>
      <vt:lpstr>Arial</vt:lpstr>
      <vt:lpstr>Arial Black</vt:lpstr>
      <vt:lpstr>Calibri</vt:lpstr>
      <vt:lpstr>Playfair Display</vt:lpstr>
      <vt:lpstr>Posterama</vt:lpstr>
      <vt:lpstr>Posterama Text Black</vt:lpstr>
      <vt:lpstr>Posterama Text SemiBold</vt:lpstr>
      <vt:lpstr>Roboto</vt:lpstr>
      <vt:lpstr>Slack-Lato</vt:lpstr>
      <vt:lpstr>Söhne</vt:lpstr>
      <vt:lpstr>Source Sans Pro</vt:lpstr>
      <vt:lpstr>Times New Roman</vt:lpstr>
      <vt:lpstr>Wingdings</vt:lpstr>
      <vt:lpstr>Office 主题​​</vt:lpstr>
      <vt:lpstr>PowerPoint Presentation</vt:lpstr>
      <vt:lpstr>    </vt:lpstr>
      <vt:lpstr>PowerPoint Presentation</vt:lpstr>
      <vt:lpstr>Strategy that we followed</vt:lpstr>
      <vt:lpstr>PowerPoint Presentation</vt:lpstr>
      <vt:lpstr>PowerPoint Presentation</vt:lpstr>
      <vt:lpstr>Cleaning Part</vt:lpstr>
      <vt:lpstr>PowerPoint Presentation</vt:lpstr>
      <vt:lpstr>he</vt:lpstr>
      <vt:lpstr>PowerPoint Presentation</vt:lpstr>
      <vt:lpstr>PowerPoint Presentation</vt:lpstr>
      <vt:lpstr>Machine Learning Model  Graphical Interface</vt:lpstr>
      <vt:lpstr>About the Model </vt:lpstr>
      <vt:lpstr>       Problem Encounter</vt:lpstr>
      <vt:lpstr>PowerPoint Presentation</vt:lpstr>
      <vt:lpstr> Learning Outcome</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Piyush Pratap Singh</dc:creator>
  <cp:lastModifiedBy>PIYUSH PRATAP</cp:lastModifiedBy>
  <cp:revision>6</cp:revision>
  <dcterms:created xsi:type="dcterms:W3CDTF">2023-06-12T08:11:49Z</dcterms:created>
  <dcterms:modified xsi:type="dcterms:W3CDTF">2023-08-02T10:52:06Z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